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2801600" cy="9601200" type="A3"/>
  <p:notesSz cx="12801600" cy="96012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1368" y="5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0" y="2976372"/>
            <a:ext cx="10881360" cy="201625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0" y="5376672"/>
            <a:ext cx="8961120" cy="2400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40080" y="2208276"/>
            <a:ext cx="5568696" cy="63367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4" y="2208276"/>
            <a:ext cx="5568696" cy="63367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2801600" cy="9601198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185928" y="8996171"/>
            <a:ext cx="2047239" cy="469900"/>
          </a:xfrm>
          <a:custGeom>
            <a:avLst/>
            <a:gdLst/>
            <a:ahLst/>
            <a:cxnLst/>
            <a:rect l="l" t="t" r="r" b="b"/>
            <a:pathLst>
              <a:path w="2047239" h="469900">
                <a:moveTo>
                  <a:pt x="2046732" y="0"/>
                </a:moveTo>
                <a:lnTo>
                  <a:pt x="0" y="0"/>
                </a:lnTo>
                <a:lnTo>
                  <a:pt x="0" y="469391"/>
                </a:lnTo>
                <a:lnTo>
                  <a:pt x="2046732" y="469391"/>
                </a:lnTo>
                <a:lnTo>
                  <a:pt x="2046732" y="0"/>
                </a:lnTo>
                <a:close/>
              </a:path>
            </a:pathLst>
          </a:custGeom>
          <a:solidFill>
            <a:srgbClr val="D0CE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311402" y="2960370"/>
            <a:ext cx="0" cy="87630"/>
          </a:xfrm>
          <a:custGeom>
            <a:avLst/>
            <a:gdLst/>
            <a:ahLst/>
            <a:cxnLst/>
            <a:rect l="l" t="t" r="r" b="b"/>
            <a:pathLst>
              <a:path h="87630">
                <a:moveTo>
                  <a:pt x="0" y="0"/>
                </a:moveTo>
                <a:lnTo>
                  <a:pt x="0" y="87629"/>
                </a:lnTo>
              </a:path>
            </a:pathLst>
          </a:custGeom>
          <a:ln w="38100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3060192" y="458723"/>
            <a:ext cx="6644640" cy="762000"/>
          </a:xfrm>
          <a:custGeom>
            <a:avLst/>
            <a:gdLst/>
            <a:ahLst/>
            <a:cxnLst/>
            <a:rect l="l" t="t" r="r" b="b"/>
            <a:pathLst>
              <a:path w="6644640" h="762000">
                <a:moveTo>
                  <a:pt x="0" y="762000"/>
                </a:moveTo>
                <a:lnTo>
                  <a:pt x="6644640" y="762000"/>
                </a:lnTo>
                <a:lnTo>
                  <a:pt x="6644640" y="0"/>
                </a:lnTo>
                <a:lnTo>
                  <a:pt x="0" y="0"/>
                </a:lnTo>
                <a:lnTo>
                  <a:pt x="0" y="762000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bg object 2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181600" y="188976"/>
            <a:ext cx="1138427" cy="548640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547104" y="99060"/>
            <a:ext cx="871727" cy="729996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3462528" y="117347"/>
            <a:ext cx="1347215" cy="691896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7790688" y="178307"/>
            <a:ext cx="1548383" cy="55930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40080" y="384048"/>
            <a:ext cx="11521440" cy="15361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40080" y="2208276"/>
            <a:ext cx="11521440" cy="63367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8929116"/>
            <a:ext cx="4096512" cy="4800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80" y="8929116"/>
            <a:ext cx="2944368" cy="4800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8929116"/>
            <a:ext cx="2944368" cy="4800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46576" y="1024127"/>
            <a:ext cx="5108575" cy="335280"/>
          </a:xfrm>
          <a:prstGeom prst="rect">
            <a:avLst/>
          </a:prstGeom>
          <a:solidFill>
            <a:srgbClr val="2E5496"/>
          </a:solidFill>
        </p:spPr>
        <p:txBody>
          <a:bodyPr vert="horz" wrap="square" lIns="0" tIns="24765" rIns="0" bIns="0" rtlCol="0">
            <a:spAutoFit/>
          </a:bodyPr>
          <a:lstStyle/>
          <a:p>
            <a:pPr marL="166370">
              <a:lnSpc>
                <a:spcPct val="100000"/>
              </a:lnSpc>
              <a:spcBef>
                <a:spcPts val="195"/>
              </a:spcBef>
            </a:pPr>
            <a:r>
              <a:rPr sz="1800" b="1" dirty="0">
                <a:solidFill>
                  <a:srgbClr val="FFFFFF"/>
                </a:solidFill>
                <a:latin typeface="Segoe UI"/>
                <a:cs typeface="Segoe UI"/>
              </a:rPr>
              <a:t>Organigramme</a:t>
            </a:r>
            <a:r>
              <a:rPr sz="1800" b="1" spc="-5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800" b="1" dirty="0">
                <a:solidFill>
                  <a:srgbClr val="FFFFFF"/>
                </a:solidFill>
                <a:latin typeface="Segoe UI"/>
                <a:cs typeface="Segoe UI"/>
              </a:rPr>
              <a:t>de</a:t>
            </a:r>
            <a:r>
              <a:rPr sz="1800" b="1" spc="-3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800" b="1" dirty="0">
                <a:solidFill>
                  <a:srgbClr val="FFFFFF"/>
                </a:solidFill>
                <a:latin typeface="Segoe UI"/>
                <a:cs typeface="Segoe UI"/>
              </a:rPr>
              <a:t>l’ERFPS</a:t>
            </a:r>
            <a:r>
              <a:rPr sz="1800" b="1" spc="-2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800" b="1" dirty="0">
                <a:solidFill>
                  <a:srgbClr val="FFFFFF"/>
                </a:solidFill>
                <a:latin typeface="Segoe UI"/>
                <a:cs typeface="Segoe UI"/>
              </a:rPr>
              <a:t>du</a:t>
            </a:r>
            <a:r>
              <a:rPr sz="1800" b="1" spc="-2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800" b="1" dirty="0">
                <a:solidFill>
                  <a:srgbClr val="FFFFFF"/>
                </a:solidFill>
                <a:latin typeface="Segoe UI"/>
                <a:cs typeface="Segoe UI"/>
              </a:rPr>
              <a:t>CHU</a:t>
            </a:r>
            <a:r>
              <a:rPr sz="1800" b="1" spc="-4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800" b="1" dirty="0">
                <a:solidFill>
                  <a:srgbClr val="FFFFFF"/>
                </a:solidFill>
                <a:latin typeface="Segoe UI"/>
                <a:cs typeface="Segoe UI"/>
              </a:rPr>
              <a:t>de</a:t>
            </a:r>
            <a:r>
              <a:rPr sz="1800" b="1" spc="-2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800" b="1" spc="-10" dirty="0">
                <a:solidFill>
                  <a:srgbClr val="FFFFFF"/>
                </a:solidFill>
                <a:latin typeface="Segoe UI"/>
                <a:cs typeface="Segoe UI"/>
              </a:rPr>
              <a:t>Rouen</a:t>
            </a:r>
            <a:endParaRPr sz="1800" dirty="0">
              <a:latin typeface="Segoe UI"/>
              <a:cs typeface="Segoe U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371088" y="1446275"/>
            <a:ext cx="6108700" cy="660400"/>
          </a:xfrm>
          <a:custGeom>
            <a:avLst/>
            <a:gdLst/>
            <a:ahLst/>
            <a:cxnLst/>
            <a:rect l="l" t="t" r="r" b="b"/>
            <a:pathLst>
              <a:path w="6108700" h="660400">
                <a:moveTo>
                  <a:pt x="6108192" y="0"/>
                </a:moveTo>
                <a:lnTo>
                  <a:pt x="0" y="0"/>
                </a:lnTo>
                <a:lnTo>
                  <a:pt x="0" y="659892"/>
                </a:lnTo>
                <a:lnTo>
                  <a:pt x="6108192" y="659892"/>
                </a:lnTo>
                <a:lnTo>
                  <a:pt x="6108192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604765" y="1576831"/>
            <a:ext cx="36410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78205" marR="5080" indent="-86614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FFFF"/>
                </a:solidFill>
                <a:latin typeface="Segoe UI"/>
                <a:cs typeface="Segoe UI"/>
              </a:rPr>
              <a:t>Direction</a:t>
            </a:r>
            <a:r>
              <a:rPr sz="1200" spc="-4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200" dirty="0">
                <a:solidFill>
                  <a:srgbClr val="FFFFFF"/>
                </a:solidFill>
                <a:latin typeface="Segoe UI"/>
                <a:cs typeface="Segoe UI"/>
              </a:rPr>
              <a:t>des</a:t>
            </a:r>
            <a:r>
              <a:rPr sz="1200" spc="-3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Segoe UI"/>
                <a:cs typeface="Segoe UI"/>
              </a:rPr>
              <a:t>Ressources</a:t>
            </a:r>
            <a:r>
              <a:rPr sz="1200" spc="-4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200" dirty="0">
                <a:solidFill>
                  <a:srgbClr val="FFFFFF"/>
                </a:solidFill>
                <a:latin typeface="Segoe UI"/>
                <a:cs typeface="Segoe UI"/>
              </a:rPr>
              <a:t>Humaines</a:t>
            </a:r>
            <a:r>
              <a:rPr sz="1200" spc="-3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200" dirty="0">
                <a:solidFill>
                  <a:srgbClr val="FFFFFF"/>
                </a:solidFill>
                <a:latin typeface="Segoe UI"/>
                <a:cs typeface="Segoe UI"/>
              </a:rPr>
              <a:t>et</a:t>
            </a:r>
            <a:r>
              <a:rPr sz="1200" spc="-2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200" dirty="0">
                <a:solidFill>
                  <a:srgbClr val="FFFFFF"/>
                </a:solidFill>
                <a:latin typeface="Segoe UI"/>
                <a:cs typeface="Segoe UI"/>
              </a:rPr>
              <a:t>des</a:t>
            </a:r>
            <a:r>
              <a:rPr sz="1200" spc="-2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Segoe UI"/>
                <a:cs typeface="Segoe UI"/>
              </a:rPr>
              <a:t>Formations </a:t>
            </a:r>
            <a:r>
              <a:rPr sz="1200" dirty="0">
                <a:solidFill>
                  <a:srgbClr val="FFFFFF"/>
                </a:solidFill>
                <a:latin typeface="Segoe UI"/>
                <a:cs typeface="Segoe UI"/>
              </a:rPr>
              <a:t>Directrice</a:t>
            </a:r>
            <a:r>
              <a:rPr sz="1200" spc="-5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200" dirty="0">
                <a:solidFill>
                  <a:srgbClr val="FFFFFF"/>
                </a:solidFill>
                <a:latin typeface="Segoe UI"/>
                <a:cs typeface="Segoe UI"/>
              </a:rPr>
              <a:t>:</a:t>
            </a:r>
            <a:r>
              <a:rPr sz="1200" spc="-10" dirty="0">
                <a:solidFill>
                  <a:srgbClr val="FFFFFF"/>
                </a:solidFill>
                <a:latin typeface="Segoe UI"/>
                <a:cs typeface="Segoe UI"/>
              </a:rPr>
              <a:t> Véronique</a:t>
            </a:r>
            <a:r>
              <a:rPr sz="1200" spc="-4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200" spc="-20" dirty="0">
                <a:solidFill>
                  <a:srgbClr val="FFFFFF"/>
                </a:solidFill>
                <a:latin typeface="Segoe UI"/>
                <a:cs typeface="Segoe UI"/>
              </a:rPr>
              <a:t>JARRY</a:t>
            </a:r>
            <a:endParaRPr sz="1200" dirty="0">
              <a:latin typeface="Segoe UI"/>
              <a:cs typeface="Segoe U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370960" y="2204313"/>
            <a:ext cx="6108700" cy="660400"/>
          </a:xfrm>
          <a:custGeom>
            <a:avLst/>
            <a:gdLst/>
            <a:ahLst/>
            <a:cxnLst/>
            <a:rect l="l" t="t" r="r" b="b"/>
            <a:pathLst>
              <a:path w="6108700" h="660400">
                <a:moveTo>
                  <a:pt x="6108192" y="0"/>
                </a:moveTo>
                <a:lnTo>
                  <a:pt x="0" y="0"/>
                </a:lnTo>
                <a:lnTo>
                  <a:pt x="0" y="659892"/>
                </a:lnTo>
                <a:lnTo>
                  <a:pt x="6108192" y="659892"/>
                </a:lnTo>
                <a:lnTo>
                  <a:pt x="6108192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929618" y="2241512"/>
            <a:ext cx="50279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solidFill>
                  <a:srgbClr val="FFFFFF"/>
                </a:solidFill>
                <a:latin typeface="Segoe UI"/>
                <a:cs typeface="Segoe UI"/>
              </a:rPr>
              <a:t>Coordonnateur</a:t>
            </a:r>
            <a:r>
              <a:rPr sz="1200" spc="-5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200" dirty="0">
                <a:solidFill>
                  <a:srgbClr val="FFFFFF"/>
                </a:solidFill>
                <a:latin typeface="Segoe UI"/>
                <a:cs typeface="Segoe UI"/>
              </a:rPr>
              <a:t>général</a:t>
            </a:r>
            <a:r>
              <a:rPr sz="1200" spc="-3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200" dirty="0">
                <a:solidFill>
                  <a:srgbClr val="FFFFFF"/>
                </a:solidFill>
                <a:latin typeface="Segoe UI"/>
                <a:cs typeface="Segoe UI"/>
              </a:rPr>
              <a:t>de</a:t>
            </a:r>
            <a:r>
              <a:rPr sz="1200" spc="-1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200" dirty="0">
                <a:solidFill>
                  <a:srgbClr val="FFFFFF"/>
                </a:solidFill>
                <a:latin typeface="Segoe UI"/>
                <a:cs typeface="Segoe UI"/>
              </a:rPr>
              <a:t>l’ERFPS,</a:t>
            </a:r>
            <a:r>
              <a:rPr sz="1200" spc="-3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200" dirty="0">
                <a:solidFill>
                  <a:srgbClr val="FFFFFF"/>
                </a:solidFill>
                <a:latin typeface="Segoe UI"/>
                <a:cs typeface="Segoe UI"/>
              </a:rPr>
              <a:t>des</a:t>
            </a:r>
            <a:r>
              <a:rPr sz="1200" spc="-2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200" dirty="0">
                <a:solidFill>
                  <a:srgbClr val="FFFFFF"/>
                </a:solidFill>
                <a:latin typeface="Segoe UI"/>
                <a:cs typeface="Segoe UI"/>
              </a:rPr>
              <a:t>écoles</a:t>
            </a:r>
            <a:r>
              <a:rPr sz="1200" spc="-1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200" dirty="0">
                <a:solidFill>
                  <a:srgbClr val="FFFFFF"/>
                </a:solidFill>
                <a:latin typeface="Segoe UI"/>
                <a:cs typeface="Segoe UI"/>
              </a:rPr>
              <a:t>et</a:t>
            </a:r>
            <a:r>
              <a:rPr sz="1200" spc="-1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200" dirty="0">
                <a:solidFill>
                  <a:srgbClr val="FFFFFF"/>
                </a:solidFill>
                <a:latin typeface="Segoe UI"/>
                <a:cs typeface="Segoe UI"/>
              </a:rPr>
              <a:t>des</a:t>
            </a:r>
            <a:r>
              <a:rPr sz="1200" spc="-1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200" dirty="0">
                <a:solidFill>
                  <a:srgbClr val="FFFFFF"/>
                </a:solidFill>
                <a:latin typeface="Segoe UI"/>
                <a:cs typeface="Segoe UI"/>
              </a:rPr>
              <a:t>instituts</a:t>
            </a:r>
            <a:r>
              <a:rPr sz="1200" spc="-1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200" dirty="0">
                <a:solidFill>
                  <a:srgbClr val="FFFFFF"/>
                </a:solidFill>
                <a:latin typeface="Segoe UI"/>
                <a:cs typeface="Segoe UI"/>
              </a:rPr>
              <a:t>de</a:t>
            </a:r>
            <a:r>
              <a:rPr sz="1200" spc="-1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Segoe UI"/>
                <a:cs typeface="Segoe UI"/>
              </a:rPr>
              <a:t>formation </a:t>
            </a:r>
            <a:r>
              <a:rPr sz="1200" dirty="0">
                <a:solidFill>
                  <a:srgbClr val="FFFFFF"/>
                </a:solidFill>
                <a:latin typeface="Segoe UI"/>
                <a:cs typeface="Segoe UI"/>
              </a:rPr>
              <a:t>paramédicaux</a:t>
            </a:r>
            <a:r>
              <a:rPr sz="1200" spc="-4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200" dirty="0">
                <a:solidFill>
                  <a:srgbClr val="FFFFFF"/>
                </a:solidFill>
                <a:latin typeface="Segoe UI"/>
                <a:cs typeface="Segoe UI"/>
              </a:rPr>
              <a:t>et</a:t>
            </a:r>
            <a:r>
              <a:rPr sz="1200" spc="-1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200" dirty="0">
                <a:solidFill>
                  <a:srgbClr val="FFFFFF"/>
                </a:solidFill>
                <a:latin typeface="Segoe UI"/>
                <a:cs typeface="Segoe UI"/>
              </a:rPr>
              <a:t>de</a:t>
            </a:r>
            <a:r>
              <a:rPr sz="1200" spc="-2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200" dirty="0">
                <a:solidFill>
                  <a:srgbClr val="FFFFFF"/>
                </a:solidFill>
                <a:latin typeface="Segoe UI"/>
                <a:cs typeface="Segoe UI"/>
              </a:rPr>
              <a:t>la</a:t>
            </a:r>
            <a:r>
              <a:rPr sz="1200" spc="-10" dirty="0">
                <a:solidFill>
                  <a:srgbClr val="FFFFFF"/>
                </a:solidFill>
                <a:latin typeface="Segoe UI"/>
                <a:cs typeface="Segoe UI"/>
              </a:rPr>
              <a:t> maïeutique</a:t>
            </a:r>
            <a:endParaRPr sz="1200" dirty="0">
              <a:latin typeface="Segoe UI"/>
              <a:cs typeface="Segoe UI"/>
            </a:endParaRPr>
          </a:p>
          <a:p>
            <a:pPr marL="3175" algn="ctr">
              <a:lnSpc>
                <a:spcPct val="100000"/>
              </a:lnSpc>
            </a:pPr>
            <a:r>
              <a:rPr sz="1200" dirty="0">
                <a:solidFill>
                  <a:srgbClr val="FFFFFF"/>
                </a:solidFill>
                <a:latin typeface="Segoe UI"/>
                <a:cs typeface="Segoe UI"/>
              </a:rPr>
              <a:t>Directeur</a:t>
            </a:r>
            <a:r>
              <a:rPr sz="1200" spc="-4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200" dirty="0">
                <a:solidFill>
                  <a:srgbClr val="FFFFFF"/>
                </a:solidFill>
                <a:latin typeface="Segoe UI"/>
                <a:cs typeface="Segoe UI"/>
              </a:rPr>
              <a:t>:</a:t>
            </a:r>
            <a:r>
              <a:rPr sz="1200" spc="-10" dirty="0">
                <a:solidFill>
                  <a:srgbClr val="FFFFFF"/>
                </a:solidFill>
                <a:latin typeface="Segoe UI"/>
                <a:cs typeface="Segoe UI"/>
              </a:rPr>
              <a:t> Stéphane</a:t>
            </a:r>
            <a:r>
              <a:rPr sz="1200" spc="-3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Segoe UI"/>
                <a:cs typeface="Segoe UI"/>
              </a:rPr>
              <a:t>PARCAY</a:t>
            </a:r>
            <a:endParaRPr sz="1200" dirty="0">
              <a:latin typeface="Segoe UI"/>
              <a:cs typeface="Segoe U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706879" y="3043427"/>
            <a:ext cx="7793990" cy="614680"/>
          </a:xfrm>
          <a:custGeom>
            <a:avLst/>
            <a:gdLst/>
            <a:ahLst/>
            <a:cxnLst/>
            <a:rect l="l" t="t" r="r" b="b"/>
            <a:pathLst>
              <a:path w="7793990" h="614679">
                <a:moveTo>
                  <a:pt x="7793735" y="0"/>
                </a:moveTo>
                <a:lnTo>
                  <a:pt x="0" y="0"/>
                </a:lnTo>
                <a:lnTo>
                  <a:pt x="0" y="614172"/>
                </a:lnTo>
                <a:lnTo>
                  <a:pt x="7793735" y="614172"/>
                </a:lnTo>
                <a:lnTo>
                  <a:pt x="7793735" y="0"/>
                </a:lnTo>
                <a:close/>
              </a:path>
            </a:pathLst>
          </a:custGeom>
          <a:solidFill>
            <a:srgbClr val="5B9BD4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0" tIns="0" rIns="0" bIns="0" rtlCol="0"/>
          <a:lstStyle/>
          <a:p>
            <a:endParaRPr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604765" y="3128988"/>
            <a:ext cx="194563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FFFF"/>
                </a:solidFill>
                <a:latin typeface="Segoe UI"/>
                <a:cs typeface="Segoe UI"/>
              </a:rPr>
              <a:t>Directeur</a:t>
            </a:r>
            <a:r>
              <a:rPr sz="1200" spc="-4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200" dirty="0">
                <a:solidFill>
                  <a:srgbClr val="FFFFFF"/>
                </a:solidFill>
                <a:latin typeface="Segoe UI"/>
                <a:cs typeface="Segoe UI"/>
              </a:rPr>
              <a:t>:</a:t>
            </a:r>
            <a:r>
              <a:rPr sz="1200" spc="-10" dirty="0">
                <a:solidFill>
                  <a:srgbClr val="FFFFFF"/>
                </a:solidFill>
                <a:latin typeface="Segoe UI"/>
                <a:cs typeface="Segoe UI"/>
              </a:rPr>
              <a:t> Stéphane</a:t>
            </a:r>
            <a:r>
              <a:rPr sz="1200" spc="-3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Segoe UI"/>
                <a:cs typeface="Segoe UI"/>
              </a:rPr>
              <a:t>PARCAY</a:t>
            </a:r>
            <a:endParaRPr sz="1200" dirty="0">
              <a:latin typeface="Segoe UI"/>
              <a:cs typeface="Segoe U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706879" y="4168140"/>
            <a:ext cx="856615" cy="2737485"/>
          </a:xfrm>
          <a:custGeom>
            <a:avLst/>
            <a:gdLst/>
            <a:ahLst/>
            <a:cxnLst/>
            <a:rect l="l" t="t" r="r" b="b"/>
            <a:pathLst>
              <a:path w="856614" h="2737484">
                <a:moveTo>
                  <a:pt x="856488" y="0"/>
                </a:moveTo>
                <a:lnTo>
                  <a:pt x="0" y="0"/>
                </a:lnTo>
                <a:lnTo>
                  <a:pt x="0" y="2737104"/>
                </a:lnTo>
                <a:lnTo>
                  <a:pt x="856488" y="2737104"/>
                </a:lnTo>
                <a:lnTo>
                  <a:pt x="856488" y="0"/>
                </a:lnTo>
                <a:close/>
              </a:path>
            </a:pathLst>
          </a:custGeom>
          <a:solidFill>
            <a:srgbClr val="91BC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919732" y="4635753"/>
            <a:ext cx="43307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20" dirty="0">
                <a:solidFill>
                  <a:srgbClr val="FFFFFF"/>
                </a:solidFill>
                <a:latin typeface="Segoe UI"/>
                <a:cs typeface="Segoe UI"/>
              </a:rPr>
              <a:t>IADE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730435" y="5278627"/>
            <a:ext cx="861509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1557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solidFill>
                  <a:srgbClr val="FFFFFF"/>
                </a:solidFill>
                <a:latin typeface="Segoe UI"/>
                <a:cs typeface="Segoe UI"/>
              </a:rPr>
              <a:t>(</a:t>
            </a:r>
            <a:r>
              <a:rPr sz="1200" spc="-10" dirty="0" err="1">
                <a:solidFill>
                  <a:srgbClr val="FFFFFF"/>
                </a:solidFill>
                <a:latin typeface="Segoe UI"/>
                <a:cs typeface="Segoe UI"/>
              </a:rPr>
              <a:t>École</a:t>
            </a:r>
            <a:r>
              <a:rPr sz="1200" spc="-1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200" spc="-10" dirty="0" err="1" smtClean="0">
                <a:solidFill>
                  <a:srgbClr val="FFFFFF"/>
                </a:solidFill>
                <a:latin typeface="Segoe UI"/>
                <a:cs typeface="Segoe UI"/>
              </a:rPr>
              <a:t>d’infirmi</a:t>
            </a:r>
            <a:r>
              <a:rPr lang="fr-FR" sz="1200" spc="-10" dirty="0" smtClean="0">
                <a:solidFill>
                  <a:srgbClr val="FFFFFF"/>
                </a:solidFill>
                <a:latin typeface="Segoe UI"/>
                <a:cs typeface="Segoe UI"/>
              </a:rPr>
              <a:t>ère</a:t>
            </a:r>
            <a:r>
              <a:rPr sz="1200" spc="-25" dirty="0" smtClean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200" spc="-10" dirty="0" err="1" smtClean="0">
                <a:solidFill>
                  <a:srgbClr val="FFFFFF"/>
                </a:solidFill>
                <a:latin typeface="Segoe UI"/>
                <a:cs typeface="Segoe UI"/>
              </a:rPr>
              <a:t>anesthési</a:t>
            </a:r>
            <a:r>
              <a:rPr sz="1200" spc="-20" dirty="0" err="1" smtClean="0">
                <a:solidFill>
                  <a:srgbClr val="FFFFFF"/>
                </a:solidFill>
                <a:latin typeface="Segoe UI"/>
                <a:cs typeface="Segoe UI"/>
              </a:rPr>
              <a:t>ste</a:t>
            </a:r>
            <a:endParaRPr sz="1200" dirty="0">
              <a:latin typeface="Segoe UI"/>
              <a:cs typeface="Segoe U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3447288" y="4168140"/>
            <a:ext cx="855344" cy="2737485"/>
          </a:xfrm>
          <a:custGeom>
            <a:avLst/>
            <a:gdLst/>
            <a:ahLst/>
            <a:cxnLst/>
            <a:rect l="l" t="t" r="r" b="b"/>
            <a:pathLst>
              <a:path w="855345" h="2737484">
                <a:moveTo>
                  <a:pt x="854963" y="0"/>
                </a:moveTo>
                <a:lnTo>
                  <a:pt x="0" y="0"/>
                </a:lnTo>
                <a:lnTo>
                  <a:pt x="0" y="2737104"/>
                </a:lnTo>
                <a:lnTo>
                  <a:pt x="854963" y="2737104"/>
                </a:lnTo>
                <a:lnTo>
                  <a:pt x="854963" y="0"/>
                </a:lnTo>
                <a:close/>
              </a:path>
            </a:pathLst>
          </a:custGeom>
          <a:solidFill>
            <a:srgbClr val="C65F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3637915" y="4620513"/>
            <a:ext cx="47625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20" dirty="0">
                <a:solidFill>
                  <a:srgbClr val="FFFFFF"/>
                </a:solidFill>
                <a:latin typeface="Segoe UI"/>
                <a:cs typeface="Segoe UI"/>
              </a:rPr>
              <a:t>PUER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439035" y="5328009"/>
            <a:ext cx="901446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15570" algn="l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solidFill>
                  <a:srgbClr val="FFFFFF"/>
                </a:solidFill>
                <a:latin typeface="Segoe UI"/>
                <a:cs typeface="Segoe UI"/>
              </a:rPr>
              <a:t>(</a:t>
            </a:r>
            <a:r>
              <a:rPr sz="1200" spc="-10" dirty="0" err="1">
                <a:solidFill>
                  <a:srgbClr val="FFFFFF"/>
                </a:solidFill>
                <a:latin typeface="Segoe UI"/>
                <a:cs typeface="Segoe UI"/>
              </a:rPr>
              <a:t>École</a:t>
            </a:r>
            <a:r>
              <a:rPr sz="1200" spc="-1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200" spc="-10" dirty="0" err="1" smtClean="0">
                <a:solidFill>
                  <a:srgbClr val="FFFFFF"/>
                </a:solidFill>
                <a:latin typeface="Segoe UI"/>
                <a:cs typeface="Segoe UI"/>
              </a:rPr>
              <a:t>d’infirmi</a:t>
            </a:r>
            <a:r>
              <a:rPr lang="fr-FR" sz="1200" spc="-10" dirty="0" smtClean="0">
                <a:solidFill>
                  <a:srgbClr val="FFFFFF"/>
                </a:solidFill>
                <a:latin typeface="Segoe UI"/>
                <a:cs typeface="Segoe UI"/>
              </a:rPr>
              <a:t>ère </a:t>
            </a:r>
            <a:r>
              <a:rPr sz="1200" spc="-10" dirty="0" err="1" smtClean="0">
                <a:solidFill>
                  <a:srgbClr val="FFFFFF"/>
                </a:solidFill>
                <a:latin typeface="Segoe UI"/>
                <a:cs typeface="Segoe UI"/>
              </a:rPr>
              <a:t>puericul</a:t>
            </a:r>
            <a:r>
              <a:rPr lang="fr-FR" sz="1200" spc="-10" dirty="0" err="1" smtClean="0">
                <a:solidFill>
                  <a:srgbClr val="FFFFFF"/>
                </a:solidFill>
                <a:latin typeface="Segoe UI"/>
                <a:cs typeface="Segoe UI"/>
              </a:rPr>
              <a:t>trice</a:t>
            </a:r>
            <a:r>
              <a:rPr sz="1200" spc="-10" dirty="0" smtClean="0">
                <a:solidFill>
                  <a:srgbClr val="FFFFFF"/>
                </a:solidFill>
                <a:latin typeface="Segoe UI"/>
                <a:cs typeface="Segoe UI"/>
              </a:rPr>
              <a:t>)</a:t>
            </a:r>
            <a:endParaRPr sz="1200" dirty="0">
              <a:latin typeface="Segoe UI"/>
              <a:cs typeface="Segoe UI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577083" y="4168140"/>
            <a:ext cx="856615" cy="2737485"/>
          </a:xfrm>
          <a:custGeom>
            <a:avLst/>
            <a:gdLst/>
            <a:ahLst/>
            <a:cxnLst/>
            <a:rect l="l" t="t" r="r" b="b"/>
            <a:pathLst>
              <a:path w="856614" h="2737484">
                <a:moveTo>
                  <a:pt x="856488" y="0"/>
                </a:moveTo>
                <a:lnTo>
                  <a:pt x="0" y="0"/>
                </a:lnTo>
                <a:lnTo>
                  <a:pt x="0" y="2737104"/>
                </a:lnTo>
                <a:lnTo>
                  <a:pt x="856488" y="2737104"/>
                </a:lnTo>
                <a:lnTo>
                  <a:pt x="856488" y="0"/>
                </a:lnTo>
                <a:close/>
              </a:path>
            </a:pathLst>
          </a:custGeom>
          <a:solidFill>
            <a:srgbClr val="905FA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2727705" y="4650994"/>
            <a:ext cx="55816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10" dirty="0">
                <a:solidFill>
                  <a:srgbClr val="FFFFFF"/>
                </a:solidFill>
                <a:latin typeface="Segoe UI"/>
                <a:cs typeface="Segoe UI"/>
              </a:rPr>
              <a:t>IBODE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577082" y="5289329"/>
            <a:ext cx="912748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1557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solidFill>
                  <a:srgbClr val="FFFFFF"/>
                </a:solidFill>
                <a:latin typeface="Segoe UI"/>
                <a:cs typeface="Segoe UI"/>
              </a:rPr>
              <a:t>(</a:t>
            </a:r>
            <a:r>
              <a:rPr sz="1200" spc="-10" dirty="0" err="1">
                <a:solidFill>
                  <a:srgbClr val="FFFFFF"/>
                </a:solidFill>
                <a:latin typeface="Segoe UI"/>
                <a:cs typeface="Segoe UI"/>
              </a:rPr>
              <a:t>École</a:t>
            </a:r>
            <a:r>
              <a:rPr sz="1200" spc="-1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200" spc="-10" dirty="0" err="1" smtClean="0">
                <a:solidFill>
                  <a:srgbClr val="FFFFFF"/>
                </a:solidFill>
                <a:latin typeface="Segoe UI"/>
                <a:cs typeface="Segoe UI"/>
              </a:rPr>
              <a:t>d’infirmi</a:t>
            </a:r>
            <a:r>
              <a:rPr lang="fr-FR" sz="1200" spc="-10" dirty="0" smtClean="0">
                <a:solidFill>
                  <a:srgbClr val="FFFFFF"/>
                </a:solidFill>
                <a:latin typeface="Segoe UI"/>
                <a:cs typeface="Segoe UI"/>
              </a:rPr>
              <a:t>ère</a:t>
            </a:r>
            <a:endParaRPr sz="1200" dirty="0">
              <a:latin typeface="Segoe UI"/>
              <a:cs typeface="Segoe UI"/>
            </a:endParaRPr>
          </a:p>
          <a:p>
            <a:pPr marL="184785" marR="140335" indent="-38100">
              <a:lnSpc>
                <a:spcPct val="100000"/>
              </a:lnSpc>
            </a:pPr>
            <a:r>
              <a:rPr sz="1200" spc="-25" dirty="0" smtClean="0">
                <a:solidFill>
                  <a:srgbClr val="FFFFFF"/>
                </a:solidFill>
                <a:latin typeface="Segoe UI"/>
                <a:cs typeface="Segoe UI"/>
              </a:rPr>
              <a:t>de </a:t>
            </a:r>
            <a:r>
              <a:rPr sz="1200" spc="-20" dirty="0">
                <a:solidFill>
                  <a:srgbClr val="FFFFFF"/>
                </a:solidFill>
                <a:latin typeface="Segoe UI"/>
                <a:cs typeface="Segoe UI"/>
              </a:rPr>
              <a:t>bloc</a:t>
            </a:r>
            <a:endParaRPr sz="1200" dirty="0">
              <a:latin typeface="Segoe UI"/>
              <a:cs typeface="Segoe UI"/>
            </a:endParaRPr>
          </a:p>
          <a:p>
            <a:pPr algn="ctr">
              <a:lnSpc>
                <a:spcPct val="100000"/>
              </a:lnSpc>
            </a:pPr>
            <a:r>
              <a:rPr lang="fr-FR" sz="1200" spc="-10" dirty="0">
                <a:solidFill>
                  <a:srgbClr val="FFFFFF"/>
                </a:solidFill>
                <a:latin typeface="Segoe UI"/>
                <a:cs typeface="Segoe UI"/>
              </a:rPr>
              <a:t>o</a:t>
            </a:r>
            <a:r>
              <a:rPr sz="1200" spc="-10" dirty="0" err="1" smtClean="0">
                <a:solidFill>
                  <a:srgbClr val="FFFFFF"/>
                </a:solidFill>
                <a:latin typeface="Segoe UI"/>
                <a:cs typeface="Segoe UI"/>
              </a:rPr>
              <a:t>pératoir</a:t>
            </a:r>
            <a:r>
              <a:rPr lang="fr-FR" sz="1200" spc="-10" dirty="0" smtClean="0">
                <a:solidFill>
                  <a:srgbClr val="FFFFFF"/>
                </a:solidFill>
                <a:latin typeface="Segoe UI"/>
                <a:cs typeface="Segoe UI"/>
              </a:rPr>
              <a:t>e)</a:t>
            </a:r>
            <a:endParaRPr sz="1200" dirty="0">
              <a:latin typeface="Segoe UI"/>
              <a:cs typeface="Segoe UI"/>
            </a:endParaRPr>
          </a:p>
          <a:p>
            <a:pPr algn="ctr">
              <a:lnSpc>
                <a:spcPct val="100000"/>
              </a:lnSpc>
            </a:pPr>
            <a:endParaRPr sz="1200" dirty="0">
              <a:latin typeface="Segoe UI"/>
              <a:cs typeface="Segoe UI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4317491" y="4168140"/>
            <a:ext cx="848994" cy="2737485"/>
          </a:xfrm>
          <a:custGeom>
            <a:avLst/>
            <a:gdLst/>
            <a:ahLst/>
            <a:cxnLst/>
            <a:rect l="l" t="t" r="r" b="b"/>
            <a:pathLst>
              <a:path w="848995" h="2737484">
                <a:moveTo>
                  <a:pt x="848867" y="0"/>
                </a:moveTo>
                <a:lnTo>
                  <a:pt x="0" y="0"/>
                </a:lnTo>
                <a:lnTo>
                  <a:pt x="0" y="2737104"/>
                </a:lnTo>
                <a:lnTo>
                  <a:pt x="848867" y="2737104"/>
                </a:lnTo>
                <a:lnTo>
                  <a:pt x="848867" y="0"/>
                </a:lnTo>
                <a:close/>
              </a:path>
            </a:pathLst>
          </a:custGeom>
          <a:solidFill>
            <a:srgbClr val="2846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4596510" y="4635753"/>
            <a:ext cx="29146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25" dirty="0">
                <a:solidFill>
                  <a:srgbClr val="FFFFFF"/>
                </a:solidFill>
                <a:latin typeface="Segoe UI"/>
                <a:cs typeface="Segoe UI"/>
              </a:rPr>
              <a:t>IFA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316223" y="5291670"/>
            <a:ext cx="799973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635" algn="ctr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solidFill>
                  <a:srgbClr val="FFFFFF"/>
                </a:solidFill>
                <a:latin typeface="Segoe UI"/>
                <a:cs typeface="Segoe UI"/>
              </a:rPr>
              <a:t>(Institut </a:t>
            </a:r>
            <a:r>
              <a:rPr sz="1200" spc="-25" dirty="0">
                <a:solidFill>
                  <a:srgbClr val="FFFFFF"/>
                </a:solidFill>
                <a:latin typeface="Segoe UI"/>
                <a:cs typeface="Segoe UI"/>
              </a:rPr>
              <a:t>de </a:t>
            </a:r>
            <a:r>
              <a:rPr sz="1200" spc="-10" dirty="0">
                <a:solidFill>
                  <a:srgbClr val="FFFFFF"/>
                </a:solidFill>
                <a:latin typeface="Segoe UI"/>
                <a:cs typeface="Segoe UI"/>
              </a:rPr>
              <a:t>formation </a:t>
            </a:r>
            <a:r>
              <a:rPr sz="1200" spc="-10" dirty="0" err="1" smtClean="0">
                <a:solidFill>
                  <a:srgbClr val="FFFFFF"/>
                </a:solidFill>
                <a:latin typeface="Segoe UI"/>
                <a:cs typeface="Segoe UI"/>
              </a:rPr>
              <a:t>d’ambula</a:t>
            </a:r>
            <a:r>
              <a:rPr lang="fr-FR" sz="1200" spc="-10" dirty="0" smtClean="0">
                <a:solidFill>
                  <a:srgbClr val="FFFFFF"/>
                </a:solidFill>
                <a:latin typeface="Segoe UI"/>
                <a:cs typeface="Segoe UI"/>
              </a:rPr>
              <a:t>n-</a:t>
            </a:r>
            <a:r>
              <a:rPr sz="1200" spc="-10" dirty="0" smtClean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200" spc="-10" dirty="0" err="1" smtClean="0">
                <a:solidFill>
                  <a:srgbClr val="FFFFFF"/>
                </a:solidFill>
                <a:latin typeface="Segoe UI"/>
                <a:cs typeface="Segoe UI"/>
              </a:rPr>
              <a:t>cier</a:t>
            </a:r>
            <a:r>
              <a:rPr sz="1200" spc="-10" dirty="0">
                <a:solidFill>
                  <a:srgbClr val="FFFFFF"/>
                </a:solidFill>
                <a:latin typeface="Segoe UI"/>
                <a:cs typeface="Segoe UI"/>
              </a:rPr>
              <a:t>)</a:t>
            </a:r>
            <a:endParaRPr sz="1200" dirty="0">
              <a:latin typeface="Segoe UI"/>
              <a:cs typeface="Segoe UI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6048755" y="4168140"/>
            <a:ext cx="856615" cy="2737485"/>
          </a:xfrm>
          <a:custGeom>
            <a:avLst/>
            <a:gdLst/>
            <a:ahLst/>
            <a:cxnLst/>
            <a:rect l="l" t="t" r="r" b="b"/>
            <a:pathLst>
              <a:path w="856615" h="2737484">
                <a:moveTo>
                  <a:pt x="856488" y="0"/>
                </a:moveTo>
                <a:lnTo>
                  <a:pt x="0" y="0"/>
                </a:lnTo>
                <a:lnTo>
                  <a:pt x="0" y="2737104"/>
                </a:lnTo>
                <a:lnTo>
                  <a:pt x="856488" y="2737104"/>
                </a:lnTo>
                <a:lnTo>
                  <a:pt x="856488" y="0"/>
                </a:lnTo>
                <a:close/>
              </a:path>
            </a:pathLst>
          </a:custGeom>
          <a:solidFill>
            <a:srgbClr val="ACB4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6342634" y="4650994"/>
            <a:ext cx="26987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25" dirty="0">
                <a:solidFill>
                  <a:srgbClr val="FFFFFF"/>
                </a:solidFill>
                <a:latin typeface="Segoe UI"/>
                <a:cs typeface="Segoe UI"/>
              </a:rPr>
              <a:t>IFE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132321" y="5291073"/>
            <a:ext cx="68961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05" algn="ctr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solidFill>
                  <a:srgbClr val="FFFFFF"/>
                </a:solidFill>
                <a:latin typeface="Segoe UI"/>
                <a:cs typeface="Segoe UI"/>
              </a:rPr>
              <a:t>(Institut </a:t>
            </a:r>
            <a:r>
              <a:rPr sz="1200" spc="-25" dirty="0">
                <a:solidFill>
                  <a:srgbClr val="FFFFFF"/>
                </a:solidFill>
                <a:latin typeface="Segoe UI"/>
                <a:cs typeface="Segoe UI"/>
              </a:rPr>
              <a:t>de </a:t>
            </a:r>
            <a:r>
              <a:rPr sz="1200" spc="-10" dirty="0">
                <a:solidFill>
                  <a:srgbClr val="FFFFFF"/>
                </a:solidFill>
                <a:latin typeface="Segoe UI"/>
                <a:cs typeface="Segoe UI"/>
              </a:rPr>
              <a:t>formation </a:t>
            </a:r>
            <a:r>
              <a:rPr sz="1200" spc="-25" dirty="0">
                <a:solidFill>
                  <a:srgbClr val="FFFFFF"/>
                </a:solidFill>
                <a:latin typeface="Segoe UI"/>
                <a:cs typeface="Segoe UI"/>
              </a:rPr>
              <a:t>en </a:t>
            </a:r>
            <a:r>
              <a:rPr sz="1200" spc="-10" dirty="0">
                <a:solidFill>
                  <a:srgbClr val="FFFFFF"/>
                </a:solidFill>
                <a:latin typeface="Segoe UI"/>
                <a:cs typeface="Segoe UI"/>
              </a:rPr>
              <a:t>ergothéra </a:t>
            </a:r>
            <a:r>
              <a:rPr sz="1200" spc="-20" dirty="0">
                <a:solidFill>
                  <a:srgbClr val="FFFFFF"/>
                </a:solidFill>
                <a:latin typeface="Segoe UI"/>
                <a:cs typeface="Segoe UI"/>
              </a:rPr>
              <a:t>pie)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5180076" y="4097758"/>
            <a:ext cx="856615" cy="2807868"/>
          </a:xfrm>
          <a:custGeom>
            <a:avLst/>
            <a:gdLst/>
            <a:ahLst/>
            <a:cxnLst/>
            <a:rect l="l" t="t" r="r" b="b"/>
            <a:pathLst>
              <a:path w="856614" h="2737484">
                <a:moveTo>
                  <a:pt x="856488" y="0"/>
                </a:moveTo>
                <a:lnTo>
                  <a:pt x="0" y="0"/>
                </a:lnTo>
                <a:lnTo>
                  <a:pt x="0" y="2737104"/>
                </a:lnTo>
                <a:lnTo>
                  <a:pt x="856488" y="2737104"/>
                </a:lnTo>
                <a:lnTo>
                  <a:pt x="856488" y="0"/>
                </a:lnTo>
                <a:close/>
              </a:path>
            </a:pathLst>
          </a:custGeom>
          <a:solidFill>
            <a:srgbClr val="83BA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5415788" y="4620513"/>
            <a:ext cx="38671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20" dirty="0">
                <a:solidFill>
                  <a:srgbClr val="FFFFFF"/>
                </a:solidFill>
                <a:latin typeface="Segoe UI"/>
                <a:cs typeface="Segoe UI"/>
              </a:rPr>
              <a:t>IFCS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263388" y="5260594"/>
            <a:ext cx="689610" cy="11849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sz="1400" spc="-10" dirty="0">
                <a:solidFill>
                  <a:srgbClr val="FFFFFF"/>
                </a:solidFill>
                <a:latin typeface="Segoe UI"/>
                <a:cs typeface="Segoe UI"/>
              </a:rPr>
              <a:t>(</a:t>
            </a:r>
            <a:r>
              <a:rPr sz="1200" spc="-10" dirty="0">
                <a:solidFill>
                  <a:srgbClr val="FFFFFF"/>
                </a:solidFill>
                <a:latin typeface="Segoe UI"/>
                <a:cs typeface="Segoe UI"/>
              </a:rPr>
              <a:t>Institut </a:t>
            </a:r>
            <a:r>
              <a:rPr sz="1200" spc="-25" dirty="0">
                <a:solidFill>
                  <a:srgbClr val="FFFFFF"/>
                </a:solidFill>
                <a:latin typeface="Segoe UI"/>
                <a:cs typeface="Segoe UI"/>
              </a:rPr>
              <a:t>de </a:t>
            </a:r>
            <a:r>
              <a:rPr sz="1200" spc="-10" dirty="0">
                <a:solidFill>
                  <a:srgbClr val="FFFFFF"/>
                </a:solidFill>
                <a:latin typeface="Segoe UI"/>
                <a:cs typeface="Segoe UI"/>
              </a:rPr>
              <a:t>formation </a:t>
            </a:r>
            <a:r>
              <a:rPr sz="1200" spc="-25" dirty="0">
                <a:solidFill>
                  <a:srgbClr val="FFFFFF"/>
                </a:solidFill>
                <a:latin typeface="Segoe UI"/>
                <a:cs typeface="Segoe UI"/>
              </a:rPr>
              <a:t>des </a:t>
            </a:r>
            <a:r>
              <a:rPr sz="1200" dirty="0">
                <a:solidFill>
                  <a:srgbClr val="FFFFFF"/>
                </a:solidFill>
                <a:latin typeface="Segoe UI"/>
                <a:cs typeface="Segoe UI"/>
              </a:rPr>
              <a:t>cadres</a:t>
            </a:r>
            <a:r>
              <a:rPr sz="1200" spc="-4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200" spc="-25" dirty="0">
                <a:solidFill>
                  <a:srgbClr val="FFFFFF"/>
                </a:solidFill>
                <a:latin typeface="Segoe UI"/>
                <a:cs typeface="Segoe UI"/>
              </a:rPr>
              <a:t>de </a:t>
            </a:r>
            <a:r>
              <a:rPr sz="1200" spc="-10" dirty="0">
                <a:solidFill>
                  <a:srgbClr val="FFFFFF"/>
                </a:solidFill>
                <a:latin typeface="Segoe UI"/>
                <a:cs typeface="Segoe UI"/>
              </a:rPr>
              <a:t>santé</a:t>
            </a:r>
            <a:r>
              <a:rPr sz="1400" spc="-10" dirty="0">
                <a:solidFill>
                  <a:srgbClr val="FFFFFF"/>
                </a:solidFill>
                <a:latin typeface="Segoe UI"/>
                <a:cs typeface="Segoe UI"/>
              </a:rPr>
              <a:t>)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6914388" y="4168140"/>
            <a:ext cx="856615" cy="2737485"/>
          </a:xfrm>
          <a:custGeom>
            <a:avLst/>
            <a:gdLst/>
            <a:ahLst/>
            <a:cxnLst/>
            <a:rect l="l" t="t" r="r" b="b"/>
            <a:pathLst>
              <a:path w="856615" h="2737484">
                <a:moveTo>
                  <a:pt x="856488" y="0"/>
                </a:moveTo>
                <a:lnTo>
                  <a:pt x="0" y="0"/>
                </a:lnTo>
                <a:lnTo>
                  <a:pt x="0" y="2737104"/>
                </a:lnTo>
                <a:lnTo>
                  <a:pt x="856488" y="2737104"/>
                </a:lnTo>
                <a:lnTo>
                  <a:pt x="856488" y="0"/>
                </a:lnTo>
                <a:close/>
              </a:path>
            </a:pathLst>
          </a:custGeom>
          <a:solidFill>
            <a:srgbClr val="474A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7112634" y="4650994"/>
            <a:ext cx="46164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20" dirty="0">
                <a:solidFill>
                  <a:srgbClr val="FFFFFF"/>
                </a:solidFill>
                <a:latin typeface="Segoe UI"/>
                <a:cs typeface="Segoe UI"/>
              </a:rPr>
              <a:t>IFMK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6900799" y="5291073"/>
            <a:ext cx="867409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3340" marR="47625" indent="1270" algn="ctr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solidFill>
                  <a:srgbClr val="FFFFFF"/>
                </a:solidFill>
                <a:latin typeface="Segoe UI"/>
                <a:cs typeface="Segoe UI"/>
              </a:rPr>
              <a:t>(Institut </a:t>
            </a:r>
            <a:r>
              <a:rPr sz="1200" dirty="0">
                <a:solidFill>
                  <a:srgbClr val="FFFFFF"/>
                </a:solidFill>
                <a:latin typeface="Segoe UI"/>
                <a:cs typeface="Segoe UI"/>
              </a:rPr>
              <a:t>de</a:t>
            </a:r>
            <a:r>
              <a:rPr sz="1200" spc="-1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200" spc="-10" dirty="0" smtClean="0">
                <a:solidFill>
                  <a:srgbClr val="FFFFFF"/>
                </a:solidFill>
                <a:latin typeface="Segoe UI"/>
                <a:cs typeface="Segoe UI"/>
              </a:rPr>
              <a:t>form</a:t>
            </a:r>
            <a:r>
              <a:rPr lang="fr-FR" sz="1200" spc="-10" dirty="0" err="1" smtClean="0">
                <a:solidFill>
                  <a:srgbClr val="FFFFFF"/>
                </a:solidFill>
                <a:latin typeface="Segoe UI"/>
                <a:cs typeface="Segoe UI"/>
              </a:rPr>
              <a:t>ation</a:t>
            </a:r>
            <a:r>
              <a:rPr lang="fr-FR" sz="1200" spc="-10" dirty="0" smtClean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200" spc="-25" dirty="0" smtClean="0">
                <a:solidFill>
                  <a:srgbClr val="FFFFFF"/>
                </a:solidFill>
                <a:latin typeface="Segoe UI"/>
                <a:cs typeface="Segoe UI"/>
              </a:rPr>
              <a:t>en </a:t>
            </a:r>
            <a:r>
              <a:rPr sz="1200" spc="-10" dirty="0">
                <a:solidFill>
                  <a:srgbClr val="FFFFFF"/>
                </a:solidFill>
                <a:latin typeface="Segoe UI"/>
                <a:cs typeface="Segoe UI"/>
              </a:rPr>
              <a:t>masso-</a:t>
            </a:r>
            <a:endParaRPr sz="1200" dirty="0">
              <a:latin typeface="Segoe UI"/>
              <a:cs typeface="Segoe UI"/>
            </a:endParaRPr>
          </a:p>
          <a:p>
            <a:pPr algn="ctr">
              <a:lnSpc>
                <a:spcPct val="100000"/>
              </a:lnSpc>
            </a:pPr>
            <a:r>
              <a:rPr lang="fr-FR" sz="1200" spc="-10" dirty="0" smtClean="0">
                <a:solidFill>
                  <a:srgbClr val="FFFFFF"/>
                </a:solidFill>
                <a:latin typeface="Segoe UI"/>
                <a:cs typeface="Segoe UI"/>
              </a:rPr>
              <a:t>K</a:t>
            </a:r>
            <a:r>
              <a:rPr sz="1200" spc="-10" dirty="0" err="1" smtClean="0">
                <a:solidFill>
                  <a:srgbClr val="FFFFFF"/>
                </a:solidFill>
                <a:latin typeface="Segoe UI"/>
                <a:cs typeface="Segoe UI"/>
              </a:rPr>
              <a:t>inésithér</a:t>
            </a:r>
            <a:r>
              <a:rPr lang="fr-FR" sz="1200" spc="-10" dirty="0" smtClean="0">
                <a:solidFill>
                  <a:srgbClr val="FFFFFF"/>
                </a:solidFill>
                <a:latin typeface="Segoe UI"/>
                <a:cs typeface="Segoe UI"/>
              </a:rPr>
              <a:t>a-</a:t>
            </a:r>
            <a:endParaRPr sz="1200" dirty="0">
              <a:latin typeface="Segoe UI"/>
              <a:cs typeface="Segoe UI"/>
            </a:endParaRPr>
          </a:p>
          <a:p>
            <a:pPr algn="ctr">
              <a:lnSpc>
                <a:spcPct val="100000"/>
              </a:lnSpc>
            </a:pPr>
            <a:r>
              <a:rPr sz="1200" spc="-10" dirty="0" smtClean="0">
                <a:solidFill>
                  <a:srgbClr val="FFFFFF"/>
                </a:solidFill>
                <a:latin typeface="Segoe UI"/>
                <a:cs typeface="Segoe UI"/>
              </a:rPr>
              <a:t>pie</a:t>
            </a:r>
            <a:r>
              <a:rPr sz="1200" spc="-10" dirty="0">
                <a:solidFill>
                  <a:srgbClr val="FFFFFF"/>
                </a:solidFill>
                <a:latin typeface="Segoe UI"/>
                <a:cs typeface="Segoe UI"/>
              </a:rPr>
              <a:t>)</a:t>
            </a:r>
            <a:endParaRPr sz="1200" dirty="0">
              <a:latin typeface="Segoe UI"/>
              <a:cs typeface="Segoe UI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8654795" y="4168140"/>
            <a:ext cx="855344" cy="2737485"/>
          </a:xfrm>
          <a:custGeom>
            <a:avLst/>
            <a:gdLst/>
            <a:ahLst/>
            <a:cxnLst/>
            <a:rect l="l" t="t" r="r" b="b"/>
            <a:pathLst>
              <a:path w="855345" h="2737484">
                <a:moveTo>
                  <a:pt x="854963" y="0"/>
                </a:moveTo>
                <a:lnTo>
                  <a:pt x="0" y="0"/>
                </a:lnTo>
                <a:lnTo>
                  <a:pt x="0" y="2737104"/>
                </a:lnTo>
                <a:lnTo>
                  <a:pt x="854963" y="2737104"/>
                </a:lnTo>
                <a:lnTo>
                  <a:pt x="854963" y="0"/>
                </a:lnTo>
                <a:close/>
              </a:path>
            </a:pathLst>
          </a:custGeom>
          <a:solidFill>
            <a:srgbClr val="E83E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8882633" y="4650994"/>
            <a:ext cx="40132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20" dirty="0">
                <a:solidFill>
                  <a:srgbClr val="FFFFFF"/>
                </a:solidFill>
                <a:latin typeface="Segoe UI"/>
                <a:cs typeface="Segoe UI"/>
              </a:rPr>
              <a:t>IFAP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8648448" y="5291073"/>
            <a:ext cx="819148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270" algn="ctr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solidFill>
                  <a:srgbClr val="FFFFFF"/>
                </a:solidFill>
                <a:latin typeface="Segoe UI"/>
                <a:cs typeface="Segoe UI"/>
              </a:rPr>
              <a:t>(Institut </a:t>
            </a:r>
            <a:r>
              <a:rPr sz="1200" spc="-25" dirty="0">
                <a:solidFill>
                  <a:srgbClr val="FFFFFF"/>
                </a:solidFill>
                <a:latin typeface="Segoe UI"/>
                <a:cs typeface="Segoe UI"/>
              </a:rPr>
              <a:t>de </a:t>
            </a:r>
            <a:r>
              <a:rPr sz="1200" spc="-10" dirty="0">
                <a:solidFill>
                  <a:srgbClr val="FFFFFF"/>
                </a:solidFill>
                <a:latin typeface="Segoe UI"/>
                <a:cs typeface="Segoe UI"/>
              </a:rPr>
              <a:t>formation </a:t>
            </a:r>
            <a:r>
              <a:rPr sz="1200" spc="-10" dirty="0" err="1" smtClean="0">
                <a:solidFill>
                  <a:srgbClr val="FFFFFF"/>
                </a:solidFill>
                <a:latin typeface="Segoe UI"/>
                <a:cs typeface="Segoe UI"/>
              </a:rPr>
              <a:t>d’auxiliair</a:t>
            </a:r>
            <a:r>
              <a:rPr sz="1200" dirty="0" err="1" smtClean="0">
                <a:solidFill>
                  <a:srgbClr val="FFFFFF"/>
                </a:solidFill>
                <a:latin typeface="Segoe UI"/>
                <a:cs typeface="Segoe UI"/>
              </a:rPr>
              <a:t>e</a:t>
            </a:r>
            <a:r>
              <a:rPr sz="1200" spc="-10" dirty="0" smtClean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200" spc="-25" dirty="0">
                <a:solidFill>
                  <a:srgbClr val="FFFFFF"/>
                </a:solidFill>
                <a:latin typeface="Segoe UI"/>
                <a:cs typeface="Segoe UI"/>
              </a:rPr>
              <a:t>de </a:t>
            </a:r>
            <a:r>
              <a:rPr sz="1200" spc="-10" dirty="0">
                <a:solidFill>
                  <a:srgbClr val="FFFFFF"/>
                </a:solidFill>
                <a:latin typeface="Segoe UI"/>
                <a:cs typeface="Segoe UI"/>
              </a:rPr>
              <a:t>puer.)</a:t>
            </a:r>
            <a:endParaRPr sz="1200" dirty="0">
              <a:latin typeface="Segoe UI"/>
              <a:cs typeface="Segoe UI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7784592" y="4168140"/>
            <a:ext cx="856615" cy="2737485"/>
          </a:xfrm>
          <a:custGeom>
            <a:avLst/>
            <a:gdLst/>
            <a:ahLst/>
            <a:cxnLst/>
            <a:rect l="l" t="t" r="r" b="b"/>
            <a:pathLst>
              <a:path w="856615" h="2737484">
                <a:moveTo>
                  <a:pt x="856488" y="0"/>
                </a:moveTo>
                <a:lnTo>
                  <a:pt x="0" y="0"/>
                </a:lnTo>
                <a:lnTo>
                  <a:pt x="0" y="2737104"/>
                </a:lnTo>
                <a:lnTo>
                  <a:pt x="856488" y="2737104"/>
                </a:lnTo>
                <a:lnTo>
                  <a:pt x="856488" y="0"/>
                </a:lnTo>
                <a:close/>
              </a:path>
            </a:pathLst>
          </a:custGeom>
          <a:solidFill>
            <a:srgbClr val="B881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8018144" y="4650994"/>
            <a:ext cx="39116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20" dirty="0">
                <a:solidFill>
                  <a:srgbClr val="FFFFFF"/>
                </a:solidFill>
                <a:latin typeface="Segoe UI"/>
                <a:cs typeface="Segoe UI"/>
              </a:rPr>
              <a:t>IFAS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7868793" y="5291073"/>
            <a:ext cx="689610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270" algn="ctr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solidFill>
                  <a:srgbClr val="FFFFFF"/>
                </a:solidFill>
                <a:latin typeface="Segoe UI"/>
                <a:cs typeface="Segoe UI"/>
              </a:rPr>
              <a:t>(Institut </a:t>
            </a:r>
            <a:r>
              <a:rPr sz="1200" spc="-25" dirty="0">
                <a:solidFill>
                  <a:srgbClr val="FFFFFF"/>
                </a:solidFill>
                <a:latin typeface="Segoe UI"/>
                <a:cs typeface="Segoe UI"/>
              </a:rPr>
              <a:t>de </a:t>
            </a:r>
            <a:r>
              <a:rPr sz="1200" spc="-10" dirty="0">
                <a:solidFill>
                  <a:srgbClr val="FFFFFF"/>
                </a:solidFill>
                <a:latin typeface="Segoe UI"/>
                <a:cs typeface="Segoe UI"/>
              </a:rPr>
              <a:t>formation </a:t>
            </a:r>
            <a:r>
              <a:rPr sz="1200" spc="-10" dirty="0" err="1">
                <a:solidFill>
                  <a:srgbClr val="FFFFFF"/>
                </a:solidFill>
                <a:latin typeface="Segoe UI"/>
                <a:cs typeface="Segoe UI"/>
              </a:rPr>
              <a:t>d’aide</a:t>
            </a:r>
            <a:r>
              <a:rPr sz="1200" spc="-10" dirty="0">
                <a:solidFill>
                  <a:srgbClr val="FFFFFF"/>
                </a:solidFill>
                <a:latin typeface="Segoe UI"/>
                <a:cs typeface="Segoe UI"/>
              </a:rPr>
              <a:t>- </a:t>
            </a:r>
            <a:r>
              <a:rPr sz="1200" spc="-10" dirty="0" err="1" smtClean="0">
                <a:solidFill>
                  <a:srgbClr val="FFFFFF"/>
                </a:solidFill>
                <a:latin typeface="Segoe UI"/>
                <a:cs typeface="Segoe UI"/>
              </a:rPr>
              <a:t>soignant</a:t>
            </a:r>
            <a:r>
              <a:rPr lang="fr-FR" sz="1200" spc="-10" dirty="0">
                <a:solidFill>
                  <a:srgbClr val="FFFFFF"/>
                </a:solidFill>
                <a:latin typeface="Segoe UI"/>
                <a:cs typeface="Segoe UI"/>
              </a:rPr>
              <a:t>)</a:t>
            </a:r>
            <a:endParaRPr sz="1200" dirty="0">
              <a:latin typeface="Segoe UI"/>
              <a:cs typeface="Segoe UI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9517380" y="4168140"/>
            <a:ext cx="856615" cy="2737485"/>
          </a:xfrm>
          <a:custGeom>
            <a:avLst/>
            <a:gdLst/>
            <a:ahLst/>
            <a:cxnLst/>
            <a:rect l="l" t="t" r="r" b="b"/>
            <a:pathLst>
              <a:path w="856615" h="2737484">
                <a:moveTo>
                  <a:pt x="856487" y="0"/>
                </a:moveTo>
                <a:lnTo>
                  <a:pt x="0" y="0"/>
                </a:lnTo>
                <a:lnTo>
                  <a:pt x="0" y="2737104"/>
                </a:lnTo>
                <a:lnTo>
                  <a:pt x="856487" y="2737104"/>
                </a:lnTo>
                <a:lnTo>
                  <a:pt x="856487" y="0"/>
                </a:lnTo>
                <a:close/>
              </a:path>
            </a:pathLst>
          </a:custGeom>
          <a:solidFill>
            <a:srgbClr val="3B93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9803638" y="4635753"/>
            <a:ext cx="28448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25" dirty="0">
                <a:solidFill>
                  <a:srgbClr val="FFFFFF"/>
                </a:solidFill>
                <a:latin typeface="Segoe UI"/>
                <a:cs typeface="Segoe UI"/>
              </a:rPr>
              <a:t>IFP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9565935" y="5286792"/>
            <a:ext cx="753150" cy="940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540" algn="ctr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FFFF"/>
                </a:solidFill>
                <a:latin typeface="Segoe UI"/>
                <a:cs typeface="Segoe UI"/>
              </a:rPr>
              <a:t>(Inst.</a:t>
            </a:r>
            <a:r>
              <a:rPr sz="1200" spc="-3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200" spc="-25" dirty="0">
                <a:solidFill>
                  <a:srgbClr val="FFFFFF"/>
                </a:solidFill>
                <a:latin typeface="Segoe UI"/>
                <a:cs typeface="Segoe UI"/>
              </a:rPr>
              <a:t>de </a:t>
            </a:r>
            <a:r>
              <a:rPr sz="1200" spc="-10" dirty="0">
                <a:solidFill>
                  <a:srgbClr val="FFFFFF"/>
                </a:solidFill>
                <a:latin typeface="Segoe UI"/>
                <a:cs typeface="Segoe UI"/>
              </a:rPr>
              <a:t>formation </a:t>
            </a:r>
            <a:r>
              <a:rPr sz="1200" spc="-25" dirty="0">
                <a:solidFill>
                  <a:srgbClr val="FFFFFF"/>
                </a:solidFill>
                <a:latin typeface="Segoe UI"/>
                <a:cs typeface="Segoe UI"/>
              </a:rPr>
              <a:t>en </a:t>
            </a:r>
            <a:r>
              <a:rPr sz="1200" spc="-10" dirty="0">
                <a:solidFill>
                  <a:srgbClr val="FFFFFF"/>
                </a:solidFill>
                <a:latin typeface="Segoe UI"/>
                <a:cs typeface="Segoe UI"/>
              </a:rPr>
              <a:t>psychom otricité)</a:t>
            </a:r>
            <a:endParaRPr sz="1200" dirty="0">
              <a:latin typeface="Segoe UI"/>
              <a:cs typeface="Segoe UI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11256264" y="4168140"/>
            <a:ext cx="856615" cy="2737485"/>
          </a:xfrm>
          <a:custGeom>
            <a:avLst/>
            <a:gdLst/>
            <a:ahLst/>
            <a:cxnLst/>
            <a:rect l="l" t="t" r="r" b="b"/>
            <a:pathLst>
              <a:path w="856615" h="2737484">
                <a:moveTo>
                  <a:pt x="856487" y="0"/>
                </a:moveTo>
                <a:lnTo>
                  <a:pt x="0" y="0"/>
                </a:lnTo>
                <a:lnTo>
                  <a:pt x="0" y="2737104"/>
                </a:lnTo>
                <a:lnTo>
                  <a:pt x="856487" y="2737104"/>
                </a:lnTo>
                <a:lnTo>
                  <a:pt x="856487" y="0"/>
                </a:lnTo>
                <a:close/>
              </a:path>
            </a:pathLst>
          </a:custGeom>
          <a:solidFill>
            <a:srgbClr val="D1077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11464290" y="4599177"/>
            <a:ext cx="44450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20" dirty="0">
                <a:solidFill>
                  <a:srgbClr val="FFFFFF"/>
                </a:solidFill>
                <a:latin typeface="Segoe UI"/>
                <a:cs typeface="Segoe UI"/>
              </a:rPr>
              <a:t>DESF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1340083" y="5286792"/>
            <a:ext cx="688975" cy="940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indent="-1905" algn="ctr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solidFill>
                  <a:srgbClr val="FFFFFF"/>
                </a:solidFill>
                <a:latin typeface="Segoe UI"/>
                <a:cs typeface="Segoe UI"/>
              </a:rPr>
              <a:t>(Départe </a:t>
            </a:r>
            <a:r>
              <a:rPr sz="1200" dirty="0">
                <a:solidFill>
                  <a:srgbClr val="FFFFFF"/>
                </a:solidFill>
                <a:latin typeface="Segoe UI"/>
                <a:cs typeface="Segoe UI"/>
              </a:rPr>
              <a:t>ment</a:t>
            </a:r>
            <a:r>
              <a:rPr sz="1200" spc="-3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200" spc="-25" dirty="0">
                <a:solidFill>
                  <a:srgbClr val="FFFFFF"/>
                </a:solidFill>
                <a:latin typeface="Segoe UI"/>
                <a:cs typeface="Segoe UI"/>
              </a:rPr>
              <a:t>des </a:t>
            </a:r>
            <a:r>
              <a:rPr sz="1200" dirty="0">
                <a:solidFill>
                  <a:srgbClr val="FFFFFF"/>
                </a:solidFill>
                <a:latin typeface="Segoe UI"/>
                <a:cs typeface="Segoe UI"/>
              </a:rPr>
              <a:t>études</a:t>
            </a:r>
            <a:r>
              <a:rPr sz="1200" spc="-3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200" spc="-25" dirty="0">
                <a:solidFill>
                  <a:srgbClr val="FFFFFF"/>
                </a:solidFill>
                <a:latin typeface="Segoe UI"/>
                <a:cs typeface="Segoe UI"/>
              </a:rPr>
              <a:t>de </a:t>
            </a:r>
            <a:r>
              <a:rPr sz="1200" spc="-10" dirty="0">
                <a:solidFill>
                  <a:srgbClr val="FFFFFF"/>
                </a:solidFill>
                <a:latin typeface="Segoe UI"/>
                <a:cs typeface="Segoe UI"/>
              </a:rPr>
              <a:t>sage- femme)</a:t>
            </a:r>
            <a:endParaRPr sz="1200" dirty="0">
              <a:latin typeface="Segoe UI"/>
              <a:cs typeface="Segoe UI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10387583" y="4168140"/>
            <a:ext cx="856615" cy="2737485"/>
          </a:xfrm>
          <a:custGeom>
            <a:avLst/>
            <a:gdLst/>
            <a:ahLst/>
            <a:cxnLst/>
            <a:rect l="l" t="t" r="r" b="b"/>
            <a:pathLst>
              <a:path w="856615" h="2737484">
                <a:moveTo>
                  <a:pt x="856487" y="0"/>
                </a:moveTo>
                <a:lnTo>
                  <a:pt x="0" y="0"/>
                </a:lnTo>
                <a:lnTo>
                  <a:pt x="0" y="2737104"/>
                </a:lnTo>
                <a:lnTo>
                  <a:pt x="856487" y="2737104"/>
                </a:lnTo>
                <a:lnTo>
                  <a:pt x="856487" y="0"/>
                </a:lnTo>
                <a:close/>
              </a:path>
            </a:pathLst>
          </a:custGeom>
          <a:solidFill>
            <a:srgbClr val="019C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 txBox="1"/>
          <p:nvPr/>
        </p:nvSpPr>
        <p:spPr>
          <a:xfrm>
            <a:off x="10476103" y="4666233"/>
            <a:ext cx="681990" cy="173291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17475">
              <a:lnSpc>
                <a:spcPct val="100000"/>
              </a:lnSpc>
              <a:spcBef>
                <a:spcPts val="105"/>
              </a:spcBef>
            </a:pPr>
            <a:r>
              <a:rPr sz="1400" b="1" spc="-20" dirty="0">
                <a:solidFill>
                  <a:srgbClr val="FFFFFF"/>
                </a:solidFill>
                <a:latin typeface="Segoe UI"/>
                <a:cs typeface="Segoe UI"/>
              </a:rPr>
              <a:t>IMRT</a:t>
            </a:r>
            <a:endParaRPr sz="1400">
              <a:latin typeface="Segoe UI"/>
              <a:cs typeface="Segoe UI"/>
            </a:endParaRPr>
          </a:p>
          <a:p>
            <a:pPr marL="93345" marR="86995" indent="85090">
              <a:lnSpc>
                <a:spcPct val="100000"/>
              </a:lnSpc>
              <a:spcBef>
                <a:spcPts val="1675"/>
              </a:spcBef>
            </a:pPr>
            <a:r>
              <a:rPr sz="1200" spc="-10" dirty="0">
                <a:solidFill>
                  <a:srgbClr val="FFFFFF"/>
                </a:solidFill>
                <a:latin typeface="Segoe UI"/>
                <a:cs typeface="Segoe UI"/>
              </a:rPr>
              <a:t>(Inst. d’imag.</a:t>
            </a:r>
            <a:endParaRPr sz="1200">
              <a:latin typeface="Segoe UI"/>
              <a:cs typeface="Segoe UI"/>
            </a:endParaRPr>
          </a:p>
          <a:p>
            <a:pPr marL="12700" marR="5080" indent="-1270" algn="ctr">
              <a:lnSpc>
                <a:spcPct val="100000"/>
              </a:lnSpc>
            </a:pPr>
            <a:r>
              <a:rPr sz="1200" spc="-10" dirty="0">
                <a:solidFill>
                  <a:srgbClr val="FFFFFF"/>
                </a:solidFill>
                <a:latin typeface="Segoe UI"/>
                <a:cs typeface="Segoe UI"/>
              </a:rPr>
              <a:t>médicale </a:t>
            </a:r>
            <a:r>
              <a:rPr sz="1200" dirty="0">
                <a:solidFill>
                  <a:srgbClr val="FFFFFF"/>
                </a:solidFill>
                <a:latin typeface="Segoe UI"/>
                <a:cs typeface="Segoe UI"/>
              </a:rPr>
              <a:t>et</a:t>
            </a:r>
            <a:r>
              <a:rPr sz="1200" spc="-1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200" spc="-35" dirty="0">
                <a:solidFill>
                  <a:srgbClr val="FFFFFF"/>
                </a:solidFill>
                <a:latin typeface="Segoe UI"/>
                <a:cs typeface="Segoe UI"/>
              </a:rPr>
              <a:t>de </a:t>
            </a:r>
            <a:r>
              <a:rPr sz="1200" spc="-10" dirty="0">
                <a:solidFill>
                  <a:srgbClr val="FFFFFF"/>
                </a:solidFill>
                <a:latin typeface="Segoe UI"/>
                <a:cs typeface="Segoe UI"/>
              </a:rPr>
              <a:t>radio. thérapeut ique)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1706879" y="3710939"/>
            <a:ext cx="3450590" cy="606275"/>
          </a:xfrm>
          <a:custGeom>
            <a:avLst/>
            <a:gdLst/>
            <a:ahLst/>
            <a:cxnLst/>
            <a:rect l="l" t="t" r="r" b="b"/>
            <a:pathLst>
              <a:path w="3450590" h="439420">
                <a:moveTo>
                  <a:pt x="3450336" y="0"/>
                </a:moveTo>
                <a:lnTo>
                  <a:pt x="0" y="0"/>
                </a:lnTo>
                <a:lnTo>
                  <a:pt x="0" y="438912"/>
                </a:lnTo>
                <a:lnTo>
                  <a:pt x="3450336" y="438912"/>
                </a:lnTo>
                <a:lnTo>
                  <a:pt x="3450336" y="0"/>
                </a:lnTo>
                <a:close/>
              </a:path>
            </a:pathLst>
          </a:custGeom>
          <a:solidFill>
            <a:srgbClr val="5B9BD4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 txBox="1"/>
          <p:nvPr/>
        </p:nvSpPr>
        <p:spPr>
          <a:xfrm>
            <a:off x="1887727" y="3829253"/>
            <a:ext cx="3090545" cy="1827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fr-FR" sz="1100" dirty="0" smtClean="0">
                <a:solidFill>
                  <a:srgbClr val="FFFFFF"/>
                </a:solidFill>
                <a:latin typeface="Segoe UI"/>
                <a:cs typeface="Segoe UI"/>
              </a:rPr>
              <a:t>Directeur Adjoint </a:t>
            </a:r>
            <a:r>
              <a:rPr sz="1100" dirty="0" smtClean="0">
                <a:solidFill>
                  <a:srgbClr val="FFFFFF"/>
                </a:solidFill>
                <a:latin typeface="Segoe UI"/>
                <a:cs typeface="Segoe UI"/>
              </a:rPr>
              <a:t>:</a:t>
            </a:r>
            <a:r>
              <a:rPr sz="1100" spc="-25" dirty="0" smtClean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Segoe UI"/>
                <a:cs typeface="Segoe UI"/>
              </a:rPr>
              <a:t>Jean-</a:t>
            </a:r>
            <a:r>
              <a:rPr sz="1100" dirty="0">
                <a:solidFill>
                  <a:srgbClr val="FFFFFF"/>
                </a:solidFill>
                <a:latin typeface="Segoe UI"/>
                <a:cs typeface="Segoe UI"/>
              </a:rPr>
              <a:t>Charles</a:t>
            </a:r>
            <a:r>
              <a:rPr sz="1100" spc="-3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Segoe UI"/>
                <a:cs typeface="Segoe UI"/>
              </a:rPr>
              <a:t>LANGLOIS</a:t>
            </a:r>
            <a:endParaRPr sz="1100" dirty="0">
              <a:latin typeface="Segoe UI"/>
              <a:cs typeface="Segoe UI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867473" y="3037077"/>
            <a:ext cx="856615" cy="3852000"/>
          </a:xfrm>
          <a:prstGeom prst="rect">
            <a:avLst/>
          </a:prstGeom>
          <a:solidFill>
            <a:srgbClr val="006C5D"/>
          </a:solidFill>
        </p:spPr>
        <p:txBody>
          <a:bodyPr vert="horz" wrap="square" lIns="0" tIns="9715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765"/>
              </a:spcBef>
            </a:pPr>
            <a:endParaRPr sz="1200" dirty="0">
              <a:latin typeface="Times New Roman"/>
              <a:cs typeface="Times New Roman"/>
            </a:endParaRPr>
          </a:p>
          <a:p>
            <a:pPr marL="1905" algn="ctr">
              <a:lnSpc>
                <a:spcPct val="100000"/>
              </a:lnSpc>
            </a:pPr>
            <a:endParaRPr lang="fr-FR" sz="1200" spc="-10" dirty="0" smtClean="0">
              <a:solidFill>
                <a:srgbClr val="FFFFFF"/>
              </a:solidFill>
              <a:latin typeface="Segoe UI"/>
              <a:cs typeface="Segoe UI"/>
            </a:endParaRPr>
          </a:p>
          <a:p>
            <a:pPr marL="1905" algn="ctr">
              <a:lnSpc>
                <a:spcPct val="100000"/>
              </a:lnSpc>
            </a:pPr>
            <a:endParaRPr lang="fr-FR" sz="1200" spc="-10" dirty="0">
              <a:solidFill>
                <a:srgbClr val="FFFFFF"/>
              </a:solidFill>
              <a:latin typeface="Segoe UI"/>
              <a:cs typeface="Segoe UI"/>
            </a:endParaRPr>
          </a:p>
          <a:p>
            <a:pPr marL="1905" algn="ctr">
              <a:lnSpc>
                <a:spcPct val="100000"/>
              </a:lnSpc>
            </a:pPr>
            <a:r>
              <a:rPr sz="1200" spc="-10" dirty="0" err="1" smtClean="0">
                <a:solidFill>
                  <a:srgbClr val="FFFFFF"/>
                </a:solidFill>
                <a:latin typeface="Segoe UI"/>
                <a:cs typeface="Segoe UI"/>
              </a:rPr>
              <a:t>Directrice</a:t>
            </a:r>
            <a:endParaRPr sz="1200" dirty="0">
              <a:latin typeface="Segoe UI"/>
              <a:cs typeface="Segoe UI"/>
            </a:endParaRPr>
          </a:p>
          <a:p>
            <a:pPr marL="189865" marR="180975" indent="95885">
              <a:lnSpc>
                <a:spcPct val="100000"/>
              </a:lnSpc>
            </a:pPr>
            <a:r>
              <a:rPr sz="1200" spc="-110" dirty="0">
                <a:solidFill>
                  <a:srgbClr val="FFFFFF"/>
                </a:solidFill>
                <a:latin typeface="Segoe UI"/>
                <a:cs typeface="Segoe UI"/>
              </a:rPr>
              <a:t>P.</a:t>
            </a:r>
            <a:r>
              <a:rPr sz="1200" spc="1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200" spc="-25" dirty="0">
                <a:solidFill>
                  <a:srgbClr val="FFFFFF"/>
                </a:solidFill>
                <a:latin typeface="Segoe UI"/>
                <a:cs typeface="Segoe UI"/>
              </a:rPr>
              <a:t>LE </a:t>
            </a:r>
            <a:r>
              <a:rPr sz="1200" spc="-10" dirty="0" smtClean="0">
                <a:solidFill>
                  <a:srgbClr val="FFFFFF"/>
                </a:solidFill>
                <a:latin typeface="Segoe UI"/>
                <a:cs typeface="Segoe UI"/>
              </a:rPr>
              <a:t>NORET</a:t>
            </a:r>
            <a:endParaRPr sz="1200" dirty="0" smtClean="0">
              <a:latin typeface="Segoe UI"/>
              <a:cs typeface="Segoe UI"/>
            </a:endParaRPr>
          </a:p>
          <a:p>
            <a:pPr>
              <a:lnSpc>
                <a:spcPct val="100000"/>
              </a:lnSpc>
            </a:pPr>
            <a:endParaRPr sz="1200" dirty="0" smtClean="0">
              <a:latin typeface="Segoe UI"/>
              <a:cs typeface="Segoe UI"/>
            </a:endParaRPr>
          </a:p>
          <a:p>
            <a:pPr>
              <a:lnSpc>
                <a:spcPct val="100000"/>
              </a:lnSpc>
            </a:pPr>
            <a:endParaRPr sz="1200" dirty="0">
              <a:latin typeface="Segoe UI"/>
              <a:cs typeface="Segoe UI"/>
            </a:endParaRPr>
          </a:p>
          <a:p>
            <a:pPr>
              <a:lnSpc>
                <a:spcPct val="100000"/>
              </a:lnSpc>
              <a:spcBef>
                <a:spcPts val="1350"/>
              </a:spcBef>
            </a:pPr>
            <a:endParaRPr sz="1200" dirty="0" smtClean="0">
              <a:latin typeface="Segoe UI"/>
              <a:cs typeface="Segoe UI"/>
            </a:endParaRPr>
          </a:p>
          <a:p>
            <a:pPr algn="ctr">
              <a:lnSpc>
                <a:spcPct val="100000"/>
              </a:lnSpc>
            </a:pPr>
            <a:r>
              <a:rPr sz="1400" b="1" spc="-20" dirty="0" smtClean="0">
                <a:solidFill>
                  <a:srgbClr val="FFFFFF"/>
                </a:solidFill>
                <a:latin typeface="Segoe UI"/>
                <a:cs typeface="Segoe UI"/>
              </a:rPr>
              <a:t>IFSI</a:t>
            </a:r>
            <a:endParaRPr sz="1400" dirty="0">
              <a:latin typeface="Segoe UI"/>
              <a:cs typeface="Segoe UI"/>
            </a:endParaRPr>
          </a:p>
          <a:p>
            <a:pPr>
              <a:lnSpc>
                <a:spcPct val="100000"/>
              </a:lnSpc>
            </a:pPr>
            <a:endParaRPr sz="1400" dirty="0">
              <a:latin typeface="Segoe UI"/>
              <a:cs typeface="Segoe UI"/>
            </a:endParaRPr>
          </a:p>
          <a:p>
            <a:pPr marL="92075" marR="83820" indent="-635" algn="ctr">
              <a:lnSpc>
                <a:spcPct val="100000"/>
              </a:lnSpc>
              <a:spcBef>
                <a:spcPts val="5"/>
              </a:spcBef>
            </a:pPr>
            <a:r>
              <a:rPr sz="1200" spc="-10" dirty="0" smtClean="0">
                <a:solidFill>
                  <a:srgbClr val="FFFFFF"/>
                </a:solidFill>
                <a:latin typeface="Segoe UI"/>
                <a:cs typeface="Segoe UI"/>
              </a:rPr>
              <a:t>(</a:t>
            </a:r>
            <a:r>
              <a:rPr sz="1200" spc="-10" dirty="0">
                <a:solidFill>
                  <a:srgbClr val="FFFFFF"/>
                </a:solidFill>
                <a:latin typeface="Segoe UI"/>
                <a:cs typeface="Segoe UI"/>
              </a:rPr>
              <a:t>Institut </a:t>
            </a:r>
            <a:r>
              <a:rPr sz="1200" spc="-25" dirty="0">
                <a:solidFill>
                  <a:srgbClr val="FFFFFF"/>
                </a:solidFill>
                <a:latin typeface="Segoe UI"/>
                <a:cs typeface="Segoe UI"/>
              </a:rPr>
              <a:t>de </a:t>
            </a:r>
            <a:r>
              <a:rPr sz="1200" spc="-10" dirty="0">
                <a:solidFill>
                  <a:srgbClr val="FFFFFF"/>
                </a:solidFill>
                <a:latin typeface="Segoe UI"/>
                <a:cs typeface="Segoe UI"/>
              </a:rPr>
              <a:t>formation </a:t>
            </a:r>
            <a:r>
              <a:rPr sz="1200" dirty="0">
                <a:solidFill>
                  <a:srgbClr val="FFFFFF"/>
                </a:solidFill>
                <a:latin typeface="Segoe UI"/>
                <a:cs typeface="Segoe UI"/>
              </a:rPr>
              <a:t>en</a:t>
            </a:r>
            <a:r>
              <a:rPr sz="1200" spc="-20" dirty="0">
                <a:solidFill>
                  <a:srgbClr val="FFFFFF"/>
                </a:solidFill>
                <a:latin typeface="Segoe UI"/>
                <a:cs typeface="Segoe UI"/>
              </a:rPr>
              <a:t> soins </a:t>
            </a:r>
            <a:r>
              <a:rPr sz="1200" spc="-10" dirty="0">
                <a:solidFill>
                  <a:srgbClr val="FFFFFF"/>
                </a:solidFill>
                <a:latin typeface="Segoe UI"/>
                <a:cs typeface="Segoe UI"/>
              </a:rPr>
              <a:t>infirmiers)</a:t>
            </a:r>
            <a:endParaRPr sz="1200" dirty="0">
              <a:latin typeface="Segoe UI"/>
              <a:cs typeface="Segoe UI"/>
            </a:endParaRPr>
          </a:p>
        </p:txBody>
      </p:sp>
      <p:sp>
        <p:nvSpPr>
          <p:cNvPr id="47" name="object 47"/>
          <p:cNvSpPr/>
          <p:nvPr/>
        </p:nvSpPr>
        <p:spPr>
          <a:xfrm>
            <a:off x="5911703" y="3710940"/>
            <a:ext cx="1856506" cy="651092"/>
          </a:xfrm>
          <a:custGeom>
            <a:avLst/>
            <a:gdLst/>
            <a:ahLst/>
            <a:cxnLst/>
            <a:rect l="l" t="t" r="r" b="b"/>
            <a:pathLst>
              <a:path w="1708784" h="439420">
                <a:moveTo>
                  <a:pt x="1708403" y="0"/>
                </a:moveTo>
                <a:lnTo>
                  <a:pt x="0" y="0"/>
                </a:lnTo>
                <a:lnTo>
                  <a:pt x="0" y="438912"/>
                </a:lnTo>
                <a:lnTo>
                  <a:pt x="1708403" y="438912"/>
                </a:lnTo>
                <a:lnTo>
                  <a:pt x="1708403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 txBox="1"/>
          <p:nvPr/>
        </p:nvSpPr>
        <p:spPr>
          <a:xfrm>
            <a:off x="6314947" y="3745738"/>
            <a:ext cx="1198245" cy="35201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6830" marR="5080" indent="-24765">
              <a:lnSpc>
                <a:spcPct val="100000"/>
              </a:lnSpc>
              <a:spcBef>
                <a:spcPts val="105"/>
              </a:spcBef>
            </a:pPr>
            <a:r>
              <a:rPr lang="fr-FR" sz="1100" dirty="0" smtClean="0">
                <a:solidFill>
                  <a:srgbClr val="FFFFFF"/>
                </a:solidFill>
                <a:latin typeface="Segoe UI"/>
                <a:cs typeface="Segoe UI"/>
              </a:rPr>
              <a:t>Directrice Adjointe </a:t>
            </a:r>
            <a:r>
              <a:rPr sz="1100" dirty="0" smtClean="0">
                <a:solidFill>
                  <a:srgbClr val="FFFFFF"/>
                </a:solidFill>
                <a:latin typeface="Segoe UI"/>
                <a:cs typeface="Segoe UI"/>
              </a:rPr>
              <a:t>:</a:t>
            </a:r>
            <a:r>
              <a:rPr sz="1100" spc="-25" dirty="0" smtClean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100" dirty="0">
                <a:solidFill>
                  <a:srgbClr val="FFFFFF"/>
                </a:solidFill>
                <a:latin typeface="Segoe UI"/>
                <a:cs typeface="Segoe UI"/>
              </a:rPr>
              <a:t>Karen</a:t>
            </a:r>
            <a:r>
              <a:rPr sz="1100" spc="-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Segoe UI"/>
                <a:cs typeface="Segoe UI"/>
              </a:rPr>
              <a:t>FÉRÉ</a:t>
            </a:r>
            <a:endParaRPr sz="1100" dirty="0">
              <a:latin typeface="Segoe UI"/>
              <a:cs typeface="Segoe UI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7796783" y="3710940"/>
            <a:ext cx="1704339" cy="606274"/>
          </a:xfrm>
          <a:custGeom>
            <a:avLst/>
            <a:gdLst/>
            <a:ahLst/>
            <a:cxnLst/>
            <a:rect l="l" t="t" r="r" b="b"/>
            <a:pathLst>
              <a:path w="1704340" h="439420">
                <a:moveTo>
                  <a:pt x="1703831" y="0"/>
                </a:moveTo>
                <a:lnTo>
                  <a:pt x="0" y="0"/>
                </a:lnTo>
                <a:lnTo>
                  <a:pt x="0" y="438912"/>
                </a:lnTo>
                <a:lnTo>
                  <a:pt x="1703831" y="438912"/>
                </a:lnTo>
                <a:lnTo>
                  <a:pt x="1703831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r>
              <a:rPr lang="fr-FR" dirty="0" smtClean="0"/>
              <a:t> </a:t>
            </a:r>
            <a:endParaRPr dirty="0"/>
          </a:p>
        </p:txBody>
      </p:sp>
      <p:sp>
        <p:nvSpPr>
          <p:cNvPr id="50" name="object 50"/>
          <p:cNvSpPr txBox="1"/>
          <p:nvPr/>
        </p:nvSpPr>
        <p:spPr>
          <a:xfrm>
            <a:off x="8049829" y="3725803"/>
            <a:ext cx="1309436" cy="1827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fr-FR" sz="1100" dirty="0" smtClean="0">
                <a:solidFill>
                  <a:srgbClr val="FFFFFF"/>
                </a:solidFill>
                <a:latin typeface="Segoe UI"/>
                <a:cs typeface="Segoe UI"/>
              </a:rPr>
              <a:t>Directrice Adjointe :</a:t>
            </a:r>
            <a:endParaRPr sz="1100" dirty="0">
              <a:latin typeface="Segoe UI"/>
              <a:cs typeface="Segoe UI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7829678" y="3924164"/>
            <a:ext cx="1586104" cy="1827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1100" spc="-10" dirty="0" err="1" smtClean="0">
                <a:solidFill>
                  <a:srgbClr val="FFFFFF"/>
                </a:solidFill>
                <a:latin typeface="Segoe UI"/>
                <a:cs typeface="Segoe UI"/>
              </a:rPr>
              <a:t>Bénédicte</a:t>
            </a:r>
            <a:r>
              <a:rPr lang="fr-FR" sz="1100" spc="-10" dirty="0" smtClean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100" spc="-10" dirty="0" smtClean="0">
                <a:solidFill>
                  <a:srgbClr val="FFFFFF"/>
                </a:solidFill>
                <a:latin typeface="Segoe UI"/>
                <a:cs typeface="Segoe UI"/>
              </a:rPr>
              <a:t>LAFORETS</a:t>
            </a:r>
            <a:endParaRPr sz="1100" dirty="0">
              <a:latin typeface="Segoe UI"/>
              <a:cs typeface="Segoe UI"/>
            </a:endParaRPr>
          </a:p>
        </p:txBody>
      </p:sp>
      <p:sp>
        <p:nvSpPr>
          <p:cNvPr id="52" name="object 52"/>
          <p:cNvSpPr/>
          <p:nvPr/>
        </p:nvSpPr>
        <p:spPr>
          <a:xfrm>
            <a:off x="9492679" y="3033297"/>
            <a:ext cx="856615" cy="1283917"/>
          </a:xfrm>
          <a:custGeom>
            <a:avLst/>
            <a:gdLst/>
            <a:ahLst/>
            <a:cxnLst/>
            <a:rect l="l" t="t" r="r" b="b"/>
            <a:pathLst>
              <a:path w="856615" h="1106804">
                <a:moveTo>
                  <a:pt x="856487" y="0"/>
                </a:moveTo>
                <a:lnTo>
                  <a:pt x="0" y="0"/>
                </a:lnTo>
                <a:lnTo>
                  <a:pt x="0" y="1106424"/>
                </a:lnTo>
                <a:lnTo>
                  <a:pt x="856487" y="1106424"/>
                </a:lnTo>
                <a:lnTo>
                  <a:pt x="856487" y="0"/>
                </a:lnTo>
                <a:close/>
              </a:path>
            </a:pathLst>
          </a:custGeom>
          <a:solidFill>
            <a:srgbClr val="3B93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 txBox="1"/>
          <p:nvPr/>
        </p:nvSpPr>
        <p:spPr>
          <a:xfrm>
            <a:off x="9467596" y="3713091"/>
            <a:ext cx="903222" cy="3667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270" algn="ctr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solidFill>
                  <a:srgbClr val="FFFFFF"/>
                </a:solidFill>
                <a:latin typeface="Segoe UI"/>
                <a:cs typeface="Segoe UI"/>
              </a:rPr>
              <a:t>Directeur </a:t>
            </a:r>
            <a:r>
              <a:rPr sz="1200" spc="-25" dirty="0">
                <a:solidFill>
                  <a:srgbClr val="FFFFFF"/>
                </a:solidFill>
                <a:latin typeface="Segoe UI"/>
                <a:cs typeface="Segoe UI"/>
              </a:rPr>
              <a:t>N. </a:t>
            </a:r>
            <a:r>
              <a:rPr sz="1100" spc="-10" dirty="0" smtClean="0">
                <a:solidFill>
                  <a:srgbClr val="FFFFFF"/>
                </a:solidFill>
                <a:latin typeface="Segoe UI"/>
                <a:cs typeface="Segoe UI"/>
              </a:rPr>
              <a:t>SANMAR</a:t>
            </a:r>
            <a:r>
              <a:rPr sz="1100" spc="-25" dirty="0" smtClean="0">
                <a:solidFill>
                  <a:srgbClr val="FFFFFF"/>
                </a:solidFill>
                <a:latin typeface="Segoe UI"/>
                <a:cs typeface="Segoe UI"/>
              </a:rPr>
              <a:t>TIN</a:t>
            </a:r>
            <a:endParaRPr sz="1200" dirty="0">
              <a:latin typeface="Segoe UI"/>
              <a:cs typeface="Segoe UI"/>
            </a:endParaRPr>
          </a:p>
        </p:txBody>
      </p:sp>
      <p:sp>
        <p:nvSpPr>
          <p:cNvPr id="54" name="object 54"/>
          <p:cNvSpPr/>
          <p:nvPr/>
        </p:nvSpPr>
        <p:spPr>
          <a:xfrm>
            <a:off x="10383011" y="3043427"/>
            <a:ext cx="861060" cy="1273787"/>
          </a:xfrm>
          <a:custGeom>
            <a:avLst/>
            <a:gdLst/>
            <a:ahLst/>
            <a:cxnLst/>
            <a:rect l="l" t="t" r="r" b="b"/>
            <a:pathLst>
              <a:path w="861059" h="1106804">
                <a:moveTo>
                  <a:pt x="861059" y="0"/>
                </a:moveTo>
                <a:lnTo>
                  <a:pt x="0" y="0"/>
                </a:lnTo>
                <a:lnTo>
                  <a:pt x="0" y="1106424"/>
                </a:lnTo>
                <a:lnTo>
                  <a:pt x="861059" y="1106424"/>
                </a:lnTo>
                <a:lnTo>
                  <a:pt x="861059" y="0"/>
                </a:lnTo>
                <a:close/>
              </a:path>
            </a:pathLst>
          </a:custGeom>
          <a:solidFill>
            <a:srgbClr val="019C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 txBox="1"/>
          <p:nvPr/>
        </p:nvSpPr>
        <p:spPr>
          <a:xfrm>
            <a:off x="10476103" y="3592639"/>
            <a:ext cx="651510" cy="528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-1270" algn="ctr">
              <a:lnSpc>
                <a:spcPct val="100000"/>
              </a:lnSpc>
              <a:spcBef>
                <a:spcPts val="105"/>
              </a:spcBef>
            </a:pPr>
            <a:r>
              <a:rPr sz="1100" spc="-10" dirty="0">
                <a:solidFill>
                  <a:srgbClr val="FFFFFF"/>
                </a:solidFill>
                <a:latin typeface="Segoe UI"/>
                <a:cs typeface="Segoe UI"/>
              </a:rPr>
              <a:t>Directrice </a:t>
            </a:r>
            <a:r>
              <a:rPr sz="1100" spc="-25" dirty="0">
                <a:solidFill>
                  <a:srgbClr val="FFFFFF"/>
                </a:solidFill>
                <a:latin typeface="Segoe UI"/>
                <a:cs typeface="Segoe UI"/>
              </a:rPr>
              <a:t>P. </a:t>
            </a:r>
            <a:r>
              <a:rPr sz="1100" spc="-10" dirty="0">
                <a:solidFill>
                  <a:srgbClr val="FFFFFF"/>
                </a:solidFill>
                <a:latin typeface="Segoe UI"/>
                <a:cs typeface="Segoe UI"/>
              </a:rPr>
              <a:t>PLAWNER</a:t>
            </a:r>
            <a:endParaRPr sz="1100" dirty="0">
              <a:latin typeface="Segoe UI"/>
              <a:cs typeface="Segoe UI"/>
            </a:endParaRPr>
          </a:p>
        </p:txBody>
      </p:sp>
      <p:sp>
        <p:nvSpPr>
          <p:cNvPr id="56" name="object 56"/>
          <p:cNvSpPr/>
          <p:nvPr/>
        </p:nvSpPr>
        <p:spPr>
          <a:xfrm>
            <a:off x="11256264" y="3041904"/>
            <a:ext cx="856615" cy="1231410"/>
          </a:xfrm>
          <a:custGeom>
            <a:avLst/>
            <a:gdLst/>
            <a:ahLst/>
            <a:cxnLst/>
            <a:rect l="l" t="t" r="r" b="b"/>
            <a:pathLst>
              <a:path w="856615" h="1108075">
                <a:moveTo>
                  <a:pt x="856487" y="0"/>
                </a:moveTo>
                <a:lnTo>
                  <a:pt x="0" y="0"/>
                </a:lnTo>
                <a:lnTo>
                  <a:pt x="0" y="1107948"/>
                </a:lnTo>
                <a:lnTo>
                  <a:pt x="856487" y="1107948"/>
                </a:lnTo>
                <a:lnTo>
                  <a:pt x="856487" y="0"/>
                </a:lnTo>
                <a:close/>
              </a:path>
            </a:pathLst>
          </a:custGeom>
          <a:solidFill>
            <a:srgbClr val="D1077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 txBox="1"/>
          <p:nvPr/>
        </p:nvSpPr>
        <p:spPr>
          <a:xfrm>
            <a:off x="11337163" y="3701414"/>
            <a:ext cx="667385" cy="3613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1275">
              <a:lnSpc>
                <a:spcPct val="100000"/>
              </a:lnSpc>
              <a:spcBef>
                <a:spcPts val="105"/>
              </a:spcBef>
            </a:pPr>
            <a:r>
              <a:rPr sz="1100" spc="-10" dirty="0">
                <a:solidFill>
                  <a:srgbClr val="FFFFFF"/>
                </a:solidFill>
                <a:latin typeface="Segoe UI"/>
                <a:cs typeface="Segoe UI"/>
              </a:rPr>
              <a:t>Directrice</a:t>
            </a:r>
            <a:endParaRPr sz="1100" dirty="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</a:pPr>
            <a:r>
              <a:rPr sz="1100" dirty="0">
                <a:solidFill>
                  <a:srgbClr val="FFFFFF"/>
                </a:solidFill>
                <a:latin typeface="Segoe UI"/>
                <a:cs typeface="Segoe UI"/>
              </a:rPr>
              <a:t>F.</a:t>
            </a:r>
            <a:r>
              <a:rPr sz="1100" spc="-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Segoe UI"/>
                <a:cs typeface="Segoe UI"/>
              </a:rPr>
              <a:t>DARCET</a:t>
            </a:r>
            <a:endParaRPr sz="1100" dirty="0">
              <a:latin typeface="Segoe UI"/>
              <a:cs typeface="Segoe UI"/>
            </a:endParaRPr>
          </a:p>
        </p:txBody>
      </p:sp>
      <p:grpSp>
        <p:nvGrpSpPr>
          <p:cNvPr id="58" name="object 58"/>
          <p:cNvGrpSpPr/>
          <p:nvPr/>
        </p:nvGrpSpPr>
        <p:grpSpPr>
          <a:xfrm>
            <a:off x="861060" y="2106929"/>
            <a:ext cx="5565140" cy="775386"/>
            <a:chOff x="861060" y="2106929"/>
            <a:chExt cx="5565140" cy="775386"/>
          </a:xfrm>
        </p:grpSpPr>
        <p:sp>
          <p:nvSpPr>
            <p:cNvPr id="59" name="object 59"/>
            <p:cNvSpPr/>
            <p:nvPr/>
          </p:nvSpPr>
          <p:spPr>
            <a:xfrm>
              <a:off x="2762250" y="2106929"/>
              <a:ext cx="3663950" cy="428625"/>
            </a:xfrm>
            <a:custGeom>
              <a:avLst/>
              <a:gdLst/>
              <a:ahLst/>
              <a:cxnLst/>
              <a:rect l="l" t="t" r="r" b="b"/>
              <a:pathLst>
                <a:path w="3663950" h="428625">
                  <a:moveTo>
                    <a:pt x="3663696" y="0"/>
                  </a:moveTo>
                  <a:lnTo>
                    <a:pt x="3663696" y="97536"/>
                  </a:lnTo>
                </a:path>
                <a:path w="3663950" h="428625">
                  <a:moveTo>
                    <a:pt x="610488" y="428244"/>
                  </a:moveTo>
                  <a:lnTo>
                    <a:pt x="0" y="428244"/>
                  </a:lnTo>
                </a:path>
              </a:pathLst>
            </a:custGeom>
            <a:ln w="38100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861060" y="2223515"/>
              <a:ext cx="1918970" cy="658800"/>
            </a:xfrm>
            <a:custGeom>
              <a:avLst/>
              <a:gdLst/>
              <a:ahLst/>
              <a:cxnLst/>
              <a:rect l="l" t="t" r="r" b="b"/>
              <a:pathLst>
                <a:path w="1918970" h="622300">
                  <a:moveTo>
                    <a:pt x="1918715" y="0"/>
                  </a:moveTo>
                  <a:lnTo>
                    <a:pt x="0" y="0"/>
                  </a:lnTo>
                  <a:lnTo>
                    <a:pt x="0" y="621792"/>
                  </a:lnTo>
                  <a:lnTo>
                    <a:pt x="1918715" y="621792"/>
                  </a:lnTo>
                  <a:lnTo>
                    <a:pt x="1918715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1" name="object 61"/>
          <p:cNvSpPr txBox="1"/>
          <p:nvPr/>
        </p:nvSpPr>
        <p:spPr>
          <a:xfrm>
            <a:off x="1010818" y="2334259"/>
            <a:ext cx="16186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4800" marR="5080" indent="-292735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solidFill>
                  <a:srgbClr val="FFFFFF"/>
                </a:solidFill>
                <a:latin typeface="Segoe UI"/>
                <a:cs typeface="Segoe UI"/>
              </a:rPr>
              <a:t>Assistante </a:t>
            </a:r>
            <a:r>
              <a:rPr sz="1200" dirty="0">
                <a:solidFill>
                  <a:srgbClr val="FFFFFF"/>
                </a:solidFill>
                <a:latin typeface="Segoe UI"/>
                <a:cs typeface="Segoe UI"/>
              </a:rPr>
              <a:t>de</a:t>
            </a:r>
            <a:r>
              <a:rPr sz="1200" spc="-1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200" dirty="0">
                <a:solidFill>
                  <a:srgbClr val="FFFFFF"/>
                </a:solidFill>
                <a:latin typeface="Segoe UI"/>
                <a:cs typeface="Segoe UI"/>
              </a:rPr>
              <a:t>direction</a:t>
            </a:r>
            <a:r>
              <a:rPr sz="1200" spc="-3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200" spc="-50" dirty="0">
                <a:solidFill>
                  <a:srgbClr val="FFFFFF"/>
                </a:solidFill>
                <a:latin typeface="Segoe UI"/>
                <a:cs typeface="Segoe UI"/>
              </a:rPr>
              <a:t>: </a:t>
            </a:r>
            <a:r>
              <a:rPr sz="1200" dirty="0">
                <a:solidFill>
                  <a:srgbClr val="FFFFFF"/>
                </a:solidFill>
                <a:latin typeface="Segoe UI"/>
                <a:cs typeface="Segoe UI"/>
              </a:rPr>
              <a:t>Nadia</a:t>
            </a:r>
            <a:r>
              <a:rPr sz="1200" spc="-4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Segoe UI"/>
                <a:cs typeface="Segoe UI"/>
              </a:rPr>
              <a:t>GABRIEL</a:t>
            </a:r>
            <a:endParaRPr sz="1200" dirty="0">
              <a:latin typeface="Segoe UI"/>
              <a:cs typeface="Segoe UI"/>
            </a:endParaRPr>
          </a:p>
        </p:txBody>
      </p:sp>
      <p:sp>
        <p:nvSpPr>
          <p:cNvPr id="62" name="object 62"/>
          <p:cNvSpPr/>
          <p:nvPr/>
        </p:nvSpPr>
        <p:spPr>
          <a:xfrm>
            <a:off x="9919207" y="2187643"/>
            <a:ext cx="2085341" cy="660400"/>
          </a:xfrm>
          <a:custGeom>
            <a:avLst/>
            <a:gdLst/>
            <a:ahLst/>
            <a:cxnLst/>
            <a:rect l="l" t="t" r="r" b="b"/>
            <a:pathLst>
              <a:path w="1731645" h="660400">
                <a:moveTo>
                  <a:pt x="1731263" y="0"/>
                </a:moveTo>
                <a:lnTo>
                  <a:pt x="0" y="0"/>
                </a:lnTo>
                <a:lnTo>
                  <a:pt x="0" y="659892"/>
                </a:lnTo>
                <a:lnTo>
                  <a:pt x="1731263" y="659892"/>
                </a:lnTo>
                <a:lnTo>
                  <a:pt x="1731263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3" name="object 63"/>
          <p:cNvSpPr txBox="1"/>
          <p:nvPr/>
        </p:nvSpPr>
        <p:spPr>
          <a:xfrm>
            <a:off x="10240771" y="2248281"/>
            <a:ext cx="1322705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indent="1905" algn="ctr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FFFF"/>
                </a:solidFill>
                <a:latin typeface="Segoe UI"/>
                <a:cs typeface="Segoe UI"/>
              </a:rPr>
              <a:t>Coordinatrice</a:t>
            </a:r>
            <a:r>
              <a:rPr sz="1200" spc="-8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200" spc="-25" dirty="0">
                <a:solidFill>
                  <a:srgbClr val="FFFFFF"/>
                </a:solidFill>
                <a:latin typeface="Segoe UI"/>
                <a:cs typeface="Segoe UI"/>
              </a:rPr>
              <a:t>des </a:t>
            </a:r>
            <a:r>
              <a:rPr sz="1200" spc="-10" dirty="0">
                <a:solidFill>
                  <a:srgbClr val="FFFFFF"/>
                </a:solidFill>
                <a:latin typeface="Segoe UI"/>
                <a:cs typeface="Segoe UI"/>
              </a:rPr>
              <a:t>secrétariats</a:t>
            </a:r>
            <a:r>
              <a:rPr sz="1200" spc="1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200" dirty="0">
                <a:solidFill>
                  <a:srgbClr val="FFFFFF"/>
                </a:solidFill>
                <a:latin typeface="Segoe UI"/>
                <a:cs typeface="Segoe UI"/>
              </a:rPr>
              <a:t>:</a:t>
            </a:r>
            <a:r>
              <a:rPr sz="1200" spc="1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lang="fr-FR" sz="1200" spc="15" dirty="0" smtClean="0">
                <a:solidFill>
                  <a:srgbClr val="FFFFFF"/>
                </a:solidFill>
                <a:latin typeface="Segoe UI"/>
                <a:cs typeface="Segoe UI"/>
              </a:rPr>
              <a:t>Karine </a:t>
            </a:r>
            <a:r>
              <a:rPr sz="1200" spc="-10" dirty="0" smtClean="0">
                <a:solidFill>
                  <a:srgbClr val="FFFFFF"/>
                </a:solidFill>
                <a:latin typeface="Segoe UI"/>
                <a:cs typeface="Segoe UI"/>
              </a:rPr>
              <a:t>TOURANCHEAU</a:t>
            </a:r>
            <a:endParaRPr sz="1200" dirty="0">
              <a:latin typeface="Segoe UI"/>
              <a:cs typeface="Segoe UI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861060" y="7223759"/>
            <a:ext cx="2985770" cy="623570"/>
          </a:xfrm>
          <a:prstGeom prst="rect">
            <a:avLst/>
          </a:prstGeom>
          <a:solidFill>
            <a:srgbClr val="5B9BD4"/>
          </a:solidFill>
        </p:spPr>
        <p:txBody>
          <a:bodyPr vert="horz" wrap="square" lIns="0" tIns="124460" rIns="0" bIns="0" rtlCol="0">
            <a:spAutoFit/>
          </a:bodyPr>
          <a:lstStyle/>
          <a:p>
            <a:pPr marL="532765" marR="332105" indent="-193675">
              <a:lnSpc>
                <a:spcPct val="100000"/>
              </a:lnSpc>
              <a:spcBef>
                <a:spcPts val="980"/>
              </a:spcBef>
            </a:pPr>
            <a:r>
              <a:rPr sz="1200" spc="-10" dirty="0">
                <a:solidFill>
                  <a:srgbClr val="FFFFFF"/>
                </a:solidFill>
                <a:latin typeface="Segoe UI"/>
                <a:cs typeface="Segoe UI"/>
              </a:rPr>
              <a:t>Ressources</a:t>
            </a:r>
            <a:r>
              <a:rPr sz="1200" spc="-5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200" dirty="0">
                <a:solidFill>
                  <a:srgbClr val="FFFFFF"/>
                </a:solidFill>
                <a:latin typeface="Segoe UI"/>
                <a:cs typeface="Segoe UI"/>
              </a:rPr>
              <a:t>mutualisées</a:t>
            </a:r>
            <a:r>
              <a:rPr sz="1200" spc="-2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200" dirty="0">
                <a:solidFill>
                  <a:srgbClr val="FFFFFF"/>
                </a:solidFill>
                <a:latin typeface="Segoe UI"/>
                <a:cs typeface="Segoe UI"/>
              </a:rPr>
              <a:t>de</a:t>
            </a:r>
            <a:r>
              <a:rPr sz="1200" spc="-1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Segoe UI"/>
                <a:cs typeface="Segoe UI"/>
              </a:rPr>
              <a:t>l’ERFPS </a:t>
            </a:r>
            <a:r>
              <a:rPr sz="1200" dirty="0">
                <a:solidFill>
                  <a:srgbClr val="FFFFFF"/>
                </a:solidFill>
                <a:latin typeface="Segoe UI"/>
                <a:cs typeface="Segoe UI"/>
              </a:rPr>
              <a:t>Directeur</a:t>
            </a:r>
            <a:r>
              <a:rPr sz="1200" spc="-4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200" dirty="0">
                <a:solidFill>
                  <a:srgbClr val="FFFFFF"/>
                </a:solidFill>
                <a:latin typeface="Segoe UI"/>
                <a:cs typeface="Segoe UI"/>
              </a:rPr>
              <a:t>:</a:t>
            </a:r>
            <a:r>
              <a:rPr sz="1200" spc="-10" dirty="0">
                <a:solidFill>
                  <a:srgbClr val="FFFFFF"/>
                </a:solidFill>
                <a:latin typeface="Segoe UI"/>
                <a:cs typeface="Segoe UI"/>
              </a:rPr>
              <a:t> Stéphane</a:t>
            </a:r>
            <a:r>
              <a:rPr sz="1200" spc="-3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Segoe UI"/>
                <a:cs typeface="Segoe UI"/>
              </a:rPr>
              <a:t>PARCAY</a:t>
            </a:r>
            <a:endParaRPr sz="1200">
              <a:latin typeface="Segoe UI"/>
              <a:cs typeface="Segoe UI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1563624" y="7772400"/>
            <a:ext cx="5956300" cy="1122742"/>
          </a:xfrm>
          <a:prstGeom prst="rect">
            <a:avLst/>
          </a:prstGeom>
          <a:solidFill>
            <a:srgbClr val="D0CECE"/>
          </a:solidFill>
        </p:spPr>
        <p:txBody>
          <a:bodyPr vert="horz" wrap="square" lIns="0" tIns="14604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4"/>
              </a:spcBef>
            </a:pPr>
            <a:endParaRPr sz="1200" dirty="0">
              <a:latin typeface="Times New Roman"/>
              <a:cs typeface="Times New Roman"/>
            </a:endParaRPr>
          </a:p>
          <a:p>
            <a:pPr marL="227329" indent="-100965">
              <a:lnSpc>
                <a:spcPct val="100000"/>
              </a:lnSpc>
              <a:buChar char="-"/>
              <a:tabLst>
                <a:tab pos="227329" algn="l"/>
                <a:tab pos="2789555" algn="l"/>
              </a:tabLst>
            </a:pPr>
            <a:r>
              <a:rPr sz="1200" dirty="0">
                <a:latin typeface="Segoe UI"/>
                <a:cs typeface="Segoe UI"/>
              </a:rPr>
              <a:t>Accueil</a:t>
            </a:r>
            <a:r>
              <a:rPr sz="1200" spc="-50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de</a:t>
            </a:r>
            <a:r>
              <a:rPr sz="1200" spc="-20" dirty="0">
                <a:latin typeface="Segoe UI"/>
                <a:cs typeface="Segoe UI"/>
              </a:rPr>
              <a:t> </a:t>
            </a:r>
            <a:r>
              <a:rPr sz="1200" spc="-10" dirty="0">
                <a:latin typeface="Segoe UI"/>
                <a:cs typeface="Segoe UI"/>
              </a:rPr>
              <a:t>l’ERFPS</a:t>
            </a:r>
            <a:r>
              <a:rPr sz="1200" dirty="0">
                <a:latin typeface="Segoe UI"/>
                <a:cs typeface="Segoe UI"/>
              </a:rPr>
              <a:t>	-</a:t>
            </a:r>
            <a:r>
              <a:rPr sz="1200" spc="-30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Mobilité</a:t>
            </a:r>
            <a:r>
              <a:rPr sz="1200" spc="-40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internationale</a:t>
            </a:r>
            <a:r>
              <a:rPr sz="1200" spc="-70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et</a:t>
            </a:r>
            <a:r>
              <a:rPr sz="1200" spc="-15" dirty="0">
                <a:latin typeface="Segoe UI"/>
                <a:cs typeface="Segoe UI"/>
              </a:rPr>
              <a:t> </a:t>
            </a:r>
            <a:r>
              <a:rPr sz="1200" spc="-10" dirty="0">
                <a:latin typeface="Segoe UI"/>
                <a:cs typeface="Segoe UI"/>
              </a:rPr>
              <a:t>ERASMUS</a:t>
            </a:r>
            <a:endParaRPr sz="1200" dirty="0">
              <a:latin typeface="Segoe UI"/>
              <a:cs typeface="Segoe UI"/>
            </a:endParaRPr>
          </a:p>
          <a:p>
            <a:pPr marL="227329" indent="-100965">
              <a:lnSpc>
                <a:spcPct val="100000"/>
              </a:lnSpc>
              <a:buChar char="-"/>
              <a:tabLst>
                <a:tab pos="227329" algn="l"/>
                <a:tab pos="2789555" algn="l"/>
              </a:tabLst>
            </a:pPr>
            <a:r>
              <a:rPr sz="1200" spc="-20" dirty="0">
                <a:latin typeface="Segoe UI"/>
                <a:cs typeface="Segoe UI"/>
              </a:rPr>
              <a:t>Technicien</a:t>
            </a:r>
            <a:r>
              <a:rPr sz="1200" spc="-40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polyvalent</a:t>
            </a:r>
            <a:r>
              <a:rPr sz="1200" spc="-20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et</a:t>
            </a:r>
            <a:r>
              <a:rPr sz="1200" spc="5" dirty="0">
                <a:latin typeface="Segoe UI"/>
                <a:cs typeface="Segoe UI"/>
              </a:rPr>
              <a:t> </a:t>
            </a:r>
            <a:r>
              <a:rPr sz="1200" spc="-10" dirty="0">
                <a:latin typeface="Segoe UI"/>
                <a:cs typeface="Segoe UI"/>
              </a:rPr>
              <a:t>audiovisuel</a:t>
            </a:r>
            <a:r>
              <a:rPr sz="1200" dirty="0">
                <a:latin typeface="Segoe UI"/>
                <a:cs typeface="Segoe UI"/>
              </a:rPr>
              <a:t>	-</a:t>
            </a:r>
            <a:r>
              <a:rPr sz="1200" spc="20" dirty="0">
                <a:latin typeface="Segoe UI"/>
                <a:cs typeface="Segoe UI"/>
              </a:rPr>
              <a:t> </a:t>
            </a:r>
            <a:r>
              <a:rPr sz="1200" spc="-10" dirty="0">
                <a:latin typeface="Segoe UI"/>
                <a:cs typeface="Segoe UI"/>
              </a:rPr>
              <a:t>Responsable</a:t>
            </a:r>
            <a:r>
              <a:rPr sz="1200" spc="-15" dirty="0">
                <a:latin typeface="Segoe UI"/>
                <a:cs typeface="Segoe UI"/>
              </a:rPr>
              <a:t> </a:t>
            </a:r>
            <a:r>
              <a:rPr sz="1200" spc="-20" dirty="0">
                <a:latin typeface="Segoe UI"/>
                <a:cs typeface="Segoe UI"/>
              </a:rPr>
              <a:t>TICE</a:t>
            </a:r>
            <a:endParaRPr sz="1200" dirty="0">
              <a:latin typeface="Segoe UI"/>
              <a:cs typeface="Segoe UI"/>
            </a:endParaRPr>
          </a:p>
          <a:p>
            <a:pPr marL="227329" indent="-100965">
              <a:lnSpc>
                <a:spcPct val="100000"/>
              </a:lnSpc>
              <a:buChar char="-"/>
              <a:tabLst>
                <a:tab pos="227329" algn="l"/>
                <a:tab pos="2789555" algn="l"/>
              </a:tabLst>
            </a:pPr>
            <a:r>
              <a:rPr sz="1200" dirty="0">
                <a:latin typeface="Segoe UI"/>
                <a:cs typeface="Segoe UI"/>
              </a:rPr>
              <a:t>Régie,</a:t>
            </a:r>
            <a:r>
              <a:rPr sz="1200" spc="-70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gestion</a:t>
            </a:r>
            <a:r>
              <a:rPr sz="1200" spc="-55" dirty="0">
                <a:latin typeface="Segoe UI"/>
                <a:cs typeface="Segoe UI"/>
              </a:rPr>
              <a:t> </a:t>
            </a:r>
            <a:r>
              <a:rPr sz="1200" spc="-10" dirty="0">
                <a:latin typeface="Segoe UI"/>
                <a:cs typeface="Segoe UI"/>
              </a:rPr>
              <a:t>financière</a:t>
            </a:r>
            <a:r>
              <a:rPr sz="1200" dirty="0">
                <a:latin typeface="Segoe UI"/>
                <a:cs typeface="Segoe UI"/>
              </a:rPr>
              <a:t>	-</a:t>
            </a:r>
            <a:r>
              <a:rPr sz="1200" spc="-1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Centre</a:t>
            </a:r>
            <a:r>
              <a:rPr sz="1200" spc="-4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de</a:t>
            </a:r>
            <a:r>
              <a:rPr sz="1200" spc="-10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documentation</a:t>
            </a:r>
            <a:r>
              <a:rPr sz="1200" spc="-30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et</a:t>
            </a:r>
            <a:r>
              <a:rPr sz="1200" spc="-10" dirty="0">
                <a:latin typeface="Segoe UI"/>
                <a:cs typeface="Segoe UI"/>
              </a:rPr>
              <a:t> d’information</a:t>
            </a:r>
            <a:endParaRPr sz="1200" dirty="0">
              <a:latin typeface="Segoe UI"/>
              <a:cs typeface="Segoe UI"/>
            </a:endParaRPr>
          </a:p>
          <a:p>
            <a:pPr marL="227329" indent="-100965">
              <a:lnSpc>
                <a:spcPct val="100000"/>
              </a:lnSpc>
              <a:buChar char="-"/>
              <a:tabLst>
                <a:tab pos="227329" algn="l"/>
                <a:tab pos="2789555" algn="l"/>
              </a:tabLst>
            </a:pPr>
            <a:r>
              <a:rPr sz="1200" dirty="0">
                <a:latin typeface="Segoe UI"/>
                <a:cs typeface="Segoe UI"/>
              </a:rPr>
              <a:t>Médecine</a:t>
            </a:r>
            <a:r>
              <a:rPr sz="1200" spc="-30" dirty="0">
                <a:latin typeface="Segoe UI"/>
                <a:cs typeface="Segoe UI"/>
              </a:rPr>
              <a:t> </a:t>
            </a:r>
            <a:r>
              <a:rPr sz="1200" spc="-10" dirty="0">
                <a:latin typeface="Segoe UI"/>
                <a:cs typeface="Segoe UI"/>
              </a:rPr>
              <a:t>préventive</a:t>
            </a:r>
            <a:r>
              <a:rPr sz="1200" dirty="0">
                <a:latin typeface="Segoe UI"/>
                <a:cs typeface="Segoe UI"/>
              </a:rPr>
              <a:t>	-</a:t>
            </a:r>
            <a:r>
              <a:rPr sz="1200" spc="-5" dirty="0">
                <a:latin typeface="Segoe UI"/>
                <a:cs typeface="Segoe UI"/>
              </a:rPr>
              <a:t> </a:t>
            </a:r>
            <a:r>
              <a:rPr sz="1200" dirty="0">
                <a:latin typeface="Segoe UI"/>
                <a:cs typeface="Segoe UI"/>
              </a:rPr>
              <a:t>Plan</a:t>
            </a:r>
            <a:r>
              <a:rPr sz="1200" spc="-15" dirty="0">
                <a:latin typeface="Segoe UI"/>
                <a:cs typeface="Segoe UI"/>
              </a:rPr>
              <a:t> </a:t>
            </a:r>
            <a:r>
              <a:rPr sz="1200" spc="-10" dirty="0" smtClean="0">
                <a:latin typeface="Segoe UI"/>
                <a:cs typeface="Segoe UI"/>
              </a:rPr>
              <a:t>blanc</a:t>
            </a:r>
            <a:endParaRPr lang="fr-FR" sz="1200" spc="-10" dirty="0" smtClean="0">
              <a:latin typeface="Segoe UI"/>
              <a:cs typeface="Segoe UI"/>
            </a:endParaRPr>
          </a:p>
          <a:p>
            <a:pPr marL="227329" indent="-100965">
              <a:lnSpc>
                <a:spcPct val="100000"/>
              </a:lnSpc>
              <a:buChar char="-"/>
              <a:tabLst>
                <a:tab pos="227329" algn="l"/>
                <a:tab pos="2789555" algn="l"/>
              </a:tabLst>
            </a:pPr>
            <a:r>
              <a:rPr lang="fr-FR" sz="1200" spc="-10" dirty="0">
                <a:latin typeface="Segoe UI"/>
                <a:cs typeface="Segoe UI"/>
              </a:rPr>
              <a:t> </a:t>
            </a:r>
            <a:r>
              <a:rPr lang="fr-FR" sz="1200" spc="-10" dirty="0" smtClean="0">
                <a:latin typeface="Segoe UI"/>
                <a:cs typeface="Segoe UI"/>
              </a:rPr>
              <a:t>                                                               - Coordinateur de la recherche paramédicale</a:t>
            </a:r>
            <a:endParaRPr sz="1200" dirty="0">
              <a:latin typeface="Segoe UI"/>
              <a:cs typeface="Segoe UI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9265076" y="7367940"/>
            <a:ext cx="1702435" cy="1378583"/>
          </a:xfrm>
          <a:prstGeom prst="rect">
            <a:avLst/>
          </a:prstGeom>
          <a:solidFill>
            <a:srgbClr val="44536A"/>
          </a:solidFill>
        </p:spPr>
        <p:txBody>
          <a:bodyPr vert="horz" wrap="square" lIns="0" tIns="85090" rIns="0" bIns="0" rtlCol="0">
            <a:spAutoFit/>
          </a:bodyPr>
          <a:lstStyle/>
          <a:p>
            <a:pPr marL="140335" marR="132080" algn="ctr">
              <a:lnSpc>
                <a:spcPct val="100000"/>
              </a:lnSpc>
            </a:pPr>
            <a:r>
              <a:rPr sz="1200" b="1" dirty="0" err="1" smtClean="0">
                <a:solidFill>
                  <a:srgbClr val="FFFFFF"/>
                </a:solidFill>
                <a:latin typeface="Segoe UI"/>
                <a:cs typeface="Segoe UI"/>
              </a:rPr>
              <a:t>Groupe</a:t>
            </a:r>
            <a:r>
              <a:rPr sz="1200" b="1" spc="-60" dirty="0" smtClean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200" b="1" spc="-10" dirty="0">
                <a:solidFill>
                  <a:srgbClr val="FFFFFF"/>
                </a:solidFill>
                <a:latin typeface="Segoe UI"/>
                <a:cs typeface="Segoe UI"/>
              </a:rPr>
              <a:t>Opérationnel </a:t>
            </a:r>
            <a:r>
              <a:rPr sz="1200" b="1" dirty="0">
                <a:solidFill>
                  <a:srgbClr val="FFFFFF"/>
                </a:solidFill>
                <a:latin typeface="Segoe UI"/>
                <a:cs typeface="Segoe UI"/>
              </a:rPr>
              <a:t>Qualité</a:t>
            </a:r>
            <a:r>
              <a:rPr sz="1200" b="1" spc="-4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200" b="1" dirty="0">
                <a:solidFill>
                  <a:srgbClr val="FFFFFF"/>
                </a:solidFill>
                <a:latin typeface="Segoe UI"/>
                <a:cs typeface="Segoe UI"/>
              </a:rPr>
              <a:t>de</a:t>
            </a:r>
            <a:r>
              <a:rPr sz="1200" b="1" spc="-4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200" b="1" dirty="0">
                <a:solidFill>
                  <a:srgbClr val="FFFFFF"/>
                </a:solidFill>
                <a:latin typeface="Segoe UI"/>
                <a:cs typeface="Segoe UI"/>
              </a:rPr>
              <a:t>l’ERFPS</a:t>
            </a:r>
            <a:r>
              <a:rPr sz="1200" b="1" spc="-3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200" spc="-50" dirty="0">
                <a:solidFill>
                  <a:srgbClr val="FFFFFF"/>
                </a:solidFill>
                <a:latin typeface="Segoe UI"/>
                <a:cs typeface="Segoe UI"/>
              </a:rPr>
              <a:t>: </a:t>
            </a:r>
            <a:r>
              <a:rPr sz="1200" spc="-10" dirty="0">
                <a:solidFill>
                  <a:srgbClr val="FFFFFF"/>
                </a:solidFill>
                <a:latin typeface="Segoe UI"/>
                <a:cs typeface="Segoe UI"/>
              </a:rPr>
              <a:t>Stéphane PARCAY </a:t>
            </a:r>
            <a:r>
              <a:rPr sz="1200" dirty="0">
                <a:solidFill>
                  <a:srgbClr val="FFFFFF"/>
                </a:solidFill>
                <a:latin typeface="Segoe UI"/>
                <a:cs typeface="Segoe UI"/>
              </a:rPr>
              <a:t>Bénédicte</a:t>
            </a:r>
            <a:r>
              <a:rPr sz="1200" spc="-5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Segoe UI"/>
                <a:cs typeface="Segoe UI"/>
              </a:rPr>
              <a:t>LAFORETS </a:t>
            </a:r>
            <a:r>
              <a:rPr sz="1200" dirty="0">
                <a:solidFill>
                  <a:srgbClr val="FFFFFF"/>
                </a:solidFill>
                <a:latin typeface="Segoe UI"/>
                <a:cs typeface="Segoe UI"/>
              </a:rPr>
              <a:t>Laurence</a:t>
            </a:r>
            <a:r>
              <a:rPr sz="1200" spc="-5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Segoe UI"/>
                <a:cs typeface="Segoe UI"/>
              </a:rPr>
              <a:t>MORIAUX </a:t>
            </a:r>
            <a:r>
              <a:rPr sz="1200" dirty="0" smtClean="0">
                <a:solidFill>
                  <a:srgbClr val="FFFFFF"/>
                </a:solidFill>
                <a:latin typeface="Segoe UI"/>
                <a:cs typeface="Segoe UI"/>
              </a:rPr>
              <a:t>Magalie</a:t>
            </a:r>
            <a:r>
              <a:rPr sz="1200" spc="-45" dirty="0" smtClean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200" spc="-10" dirty="0" smtClean="0">
                <a:solidFill>
                  <a:srgbClr val="FFFFFF"/>
                </a:solidFill>
                <a:latin typeface="Segoe UI"/>
                <a:cs typeface="Segoe UI"/>
              </a:rPr>
              <a:t>CHAUVET</a:t>
            </a:r>
            <a:endParaRPr sz="1200" dirty="0">
              <a:latin typeface="Segoe UI"/>
              <a:cs typeface="Segoe UI"/>
            </a:endParaRPr>
          </a:p>
        </p:txBody>
      </p:sp>
      <p:sp>
        <p:nvSpPr>
          <p:cNvPr id="69" name="object 69"/>
          <p:cNvSpPr/>
          <p:nvPr/>
        </p:nvSpPr>
        <p:spPr>
          <a:xfrm>
            <a:off x="5207464" y="3704650"/>
            <a:ext cx="789411" cy="644580"/>
          </a:xfrm>
          <a:custGeom>
            <a:avLst/>
            <a:gdLst/>
            <a:ahLst/>
            <a:cxnLst/>
            <a:rect l="l" t="t" r="r" b="b"/>
            <a:pathLst>
              <a:path w="844550" h="550545">
                <a:moveTo>
                  <a:pt x="844296" y="0"/>
                </a:moveTo>
                <a:lnTo>
                  <a:pt x="0" y="0"/>
                </a:lnTo>
                <a:lnTo>
                  <a:pt x="0" y="550163"/>
                </a:lnTo>
                <a:lnTo>
                  <a:pt x="844296" y="550163"/>
                </a:lnTo>
                <a:lnTo>
                  <a:pt x="844296" y="0"/>
                </a:lnTo>
                <a:close/>
              </a:path>
            </a:pathLst>
          </a:custGeom>
          <a:solidFill>
            <a:srgbClr val="5B9BD4"/>
          </a:solidFill>
          <a:ln w="28575">
            <a:noFill/>
          </a:ln>
        </p:spPr>
        <p:txBody>
          <a:bodyPr wrap="square" lIns="0" tIns="0" rIns="0" bIns="0" rtlCol="0"/>
          <a:lstStyle/>
          <a:p>
            <a:pPr algn="ctr"/>
            <a:r>
              <a:rPr lang="fr-FR" sz="1100" dirty="0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Directrice Adjointe</a:t>
            </a:r>
          </a:p>
          <a:p>
            <a:pPr algn="ctr"/>
            <a:r>
              <a:rPr lang="fr-FR" sz="1200" dirty="0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Séverine</a:t>
            </a:r>
            <a:r>
              <a:rPr lang="fr-FR" sz="1100" dirty="0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ADOLPHE</a:t>
            </a:r>
            <a:endParaRPr sz="11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940104" y="8974022"/>
            <a:ext cx="1198880" cy="4667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31500"/>
              </a:lnSpc>
              <a:spcBef>
                <a:spcPts val="95"/>
              </a:spcBef>
            </a:pPr>
            <a:r>
              <a:rPr sz="1100" dirty="0">
                <a:latin typeface="Segoe UI"/>
                <a:cs typeface="Segoe UI"/>
              </a:rPr>
              <a:t>Liens</a:t>
            </a:r>
            <a:r>
              <a:rPr sz="1100" spc="-25" dirty="0">
                <a:latin typeface="Segoe UI"/>
                <a:cs typeface="Segoe UI"/>
              </a:rPr>
              <a:t> </a:t>
            </a:r>
            <a:r>
              <a:rPr sz="1100" spc="-10" dirty="0">
                <a:latin typeface="Segoe UI"/>
                <a:cs typeface="Segoe UI"/>
              </a:rPr>
              <a:t>hiérarchiques </a:t>
            </a:r>
            <a:r>
              <a:rPr sz="1100" dirty="0">
                <a:latin typeface="Segoe UI"/>
                <a:cs typeface="Segoe UI"/>
              </a:rPr>
              <a:t>Liens</a:t>
            </a:r>
            <a:r>
              <a:rPr sz="1100" spc="-25" dirty="0">
                <a:latin typeface="Segoe UI"/>
                <a:cs typeface="Segoe UI"/>
              </a:rPr>
              <a:t> </a:t>
            </a:r>
            <a:r>
              <a:rPr sz="1100" spc="-10" dirty="0">
                <a:latin typeface="Segoe UI"/>
                <a:cs typeface="Segoe UI"/>
              </a:rPr>
              <a:t>fonctionnels</a:t>
            </a:r>
            <a:endParaRPr sz="1100">
              <a:latin typeface="Segoe UI"/>
              <a:cs typeface="Segoe UI"/>
            </a:endParaRPr>
          </a:p>
        </p:txBody>
      </p:sp>
      <p:cxnSp>
        <p:nvCxnSpPr>
          <p:cNvPr id="77" name="Connecteur droit 76"/>
          <p:cNvCxnSpPr/>
          <p:nvPr/>
        </p:nvCxnSpPr>
        <p:spPr>
          <a:xfrm flipV="1">
            <a:off x="1316988" y="2931376"/>
            <a:ext cx="10508858" cy="2184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Connecteur droit 78"/>
          <p:cNvCxnSpPr/>
          <p:nvPr/>
        </p:nvCxnSpPr>
        <p:spPr>
          <a:xfrm>
            <a:off x="11849552" y="2892869"/>
            <a:ext cx="0" cy="177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necteur droit 90"/>
          <p:cNvCxnSpPr/>
          <p:nvPr/>
        </p:nvCxnSpPr>
        <p:spPr>
          <a:xfrm flipV="1">
            <a:off x="9415782" y="2595064"/>
            <a:ext cx="503425" cy="111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3" name="ZoneTexte 92"/>
          <p:cNvSpPr txBox="1"/>
          <p:nvPr/>
        </p:nvSpPr>
        <p:spPr>
          <a:xfrm>
            <a:off x="11158093" y="9207384"/>
            <a:ext cx="14149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solidFill>
                  <a:schemeClr val="accent1">
                    <a:lumMod val="75000"/>
                  </a:schemeClr>
                </a:solidFill>
              </a:rPr>
              <a:t>18/12/2025</a:t>
            </a:r>
            <a:endParaRPr lang="fr-FR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104" name="Connecteur droit 103"/>
          <p:cNvCxnSpPr/>
          <p:nvPr/>
        </p:nvCxnSpPr>
        <p:spPr>
          <a:xfrm>
            <a:off x="6336307" y="2815265"/>
            <a:ext cx="6327" cy="3352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</TotalTime>
  <Words>286</Words>
  <Application>Microsoft Office PowerPoint</Application>
  <PresentationFormat>A3 (297 x 420 mm)</PresentationFormat>
  <Paragraphs>68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Calibri</vt:lpstr>
      <vt:lpstr>Segoe UI</vt:lpstr>
      <vt:lpstr>Times New Roman</vt:lpstr>
      <vt:lpstr>Office Theme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ROHART, Luderik</dc:creator>
  <cp:lastModifiedBy>GABRIEL, Nadia</cp:lastModifiedBy>
  <cp:revision>8</cp:revision>
  <dcterms:created xsi:type="dcterms:W3CDTF">2025-03-28T08:14:47Z</dcterms:created>
  <dcterms:modified xsi:type="dcterms:W3CDTF">2025-12-18T09:00:58Z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2024-06-24T00:00:00Z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2025-03-28T00:00:00Z</vt:filetime>
  </property>
  <property fmtid="{D5CDD505-2E9C-101B-9397-08002B2CF9AE}" pid="5" name="Producer">
    <vt:lpwstr>Microsoft® PowerPoint® 2016</vt:lpwstr>
  </property>
</Properties>
</file>